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4"/>
  </p:notesMasterIdLst>
  <p:sldIdLst>
    <p:sldId id="256" r:id="rId2"/>
    <p:sldId id="283" r:id="rId3"/>
    <p:sldId id="263" r:id="rId4"/>
    <p:sldId id="299" r:id="rId5"/>
    <p:sldId id="301" r:id="rId6"/>
    <p:sldId id="371" r:id="rId7"/>
    <p:sldId id="375" r:id="rId8"/>
    <p:sldId id="376" r:id="rId9"/>
    <p:sldId id="377" r:id="rId10"/>
    <p:sldId id="350" r:id="rId11"/>
    <p:sldId id="351" r:id="rId12"/>
    <p:sldId id="352" r:id="rId13"/>
    <p:sldId id="353" r:id="rId14"/>
    <p:sldId id="373" r:id="rId15"/>
    <p:sldId id="364" r:id="rId16"/>
    <p:sldId id="378" r:id="rId17"/>
    <p:sldId id="365" r:id="rId18"/>
    <p:sldId id="366" r:id="rId19"/>
    <p:sldId id="358" r:id="rId20"/>
    <p:sldId id="284" r:id="rId21"/>
    <p:sldId id="372" r:id="rId22"/>
    <p:sldId id="359" r:id="rId23"/>
    <p:sldId id="360" r:id="rId24"/>
    <p:sldId id="381" r:id="rId25"/>
    <p:sldId id="362" r:id="rId26"/>
    <p:sldId id="374" r:id="rId27"/>
    <p:sldId id="379" r:id="rId28"/>
    <p:sldId id="370" r:id="rId29"/>
    <p:sldId id="367" r:id="rId30"/>
    <p:sldId id="368" r:id="rId31"/>
    <p:sldId id="369" r:id="rId32"/>
    <p:sldId id="380" r:id="rId33"/>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87"/>
    <p:restoredTop sz="94614"/>
  </p:normalViewPr>
  <p:slideViewPr>
    <p:cSldViewPr>
      <p:cViewPr varScale="1">
        <p:scale>
          <a:sx n="90" d="100"/>
          <a:sy n="90" d="100"/>
        </p:scale>
        <p:origin x="288" y="18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p:scale>
          <a:sx n="144" d="100"/>
          <a:sy n="144" d="100"/>
        </p:scale>
        <p:origin x="1920" y="-411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3024FC0C-432F-024C-98C4-14D05CA1E4C6}" type="datetimeFigureOut">
              <a:rPr lang="en-US" smtClean="0"/>
              <a:t>12/26/22</a:t>
            </a:fld>
            <a:endParaRPr lang="en-US" dirty="0"/>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D6C3428F-6FF0-EC4B-8CCC-59918850A8B4}" type="slidenum">
              <a:rPr lang="en-US" smtClean="0"/>
              <a:t>‹#›</a:t>
            </a:fld>
            <a:endParaRPr lang="en-US" dirty="0"/>
          </a:p>
        </p:txBody>
      </p:sp>
    </p:spTree>
    <p:extLst>
      <p:ext uri="{BB962C8B-B14F-4D97-AF65-F5344CB8AC3E}">
        <p14:creationId xmlns:p14="http://schemas.microsoft.com/office/powerpoint/2010/main" val="171791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a:t>
            </a:fld>
            <a:endParaRPr lang="en-US" dirty="0"/>
          </a:p>
        </p:txBody>
      </p:sp>
    </p:spTree>
    <p:extLst>
      <p:ext uri="{BB962C8B-B14F-4D97-AF65-F5344CB8AC3E}">
        <p14:creationId xmlns:p14="http://schemas.microsoft.com/office/powerpoint/2010/main" val="2798473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13</a:t>
            </a:fld>
            <a:endParaRPr lang="en-US" dirty="0"/>
          </a:p>
        </p:txBody>
      </p:sp>
    </p:spTree>
    <p:extLst>
      <p:ext uri="{BB962C8B-B14F-4D97-AF65-F5344CB8AC3E}">
        <p14:creationId xmlns:p14="http://schemas.microsoft.com/office/powerpoint/2010/main" val="4292661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14</a:t>
            </a:fld>
            <a:endParaRPr lang="en-US" dirty="0"/>
          </a:p>
        </p:txBody>
      </p:sp>
    </p:spTree>
    <p:extLst>
      <p:ext uri="{BB962C8B-B14F-4D97-AF65-F5344CB8AC3E}">
        <p14:creationId xmlns:p14="http://schemas.microsoft.com/office/powerpoint/2010/main" val="3126303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15</a:t>
            </a:fld>
            <a:endParaRPr lang="en-US" dirty="0"/>
          </a:p>
        </p:txBody>
      </p:sp>
    </p:spTree>
    <p:extLst>
      <p:ext uri="{BB962C8B-B14F-4D97-AF65-F5344CB8AC3E}">
        <p14:creationId xmlns:p14="http://schemas.microsoft.com/office/powerpoint/2010/main" val="1784501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16</a:t>
            </a:fld>
            <a:endParaRPr lang="en-US" dirty="0"/>
          </a:p>
        </p:txBody>
      </p:sp>
    </p:spTree>
    <p:extLst>
      <p:ext uri="{BB962C8B-B14F-4D97-AF65-F5344CB8AC3E}">
        <p14:creationId xmlns:p14="http://schemas.microsoft.com/office/powerpoint/2010/main" val="18592682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17</a:t>
            </a:fld>
            <a:endParaRPr lang="en-US" dirty="0"/>
          </a:p>
        </p:txBody>
      </p:sp>
    </p:spTree>
    <p:extLst>
      <p:ext uri="{BB962C8B-B14F-4D97-AF65-F5344CB8AC3E}">
        <p14:creationId xmlns:p14="http://schemas.microsoft.com/office/powerpoint/2010/main" val="3699390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18</a:t>
            </a:fld>
            <a:endParaRPr lang="en-US" dirty="0"/>
          </a:p>
        </p:txBody>
      </p:sp>
    </p:spTree>
    <p:extLst>
      <p:ext uri="{BB962C8B-B14F-4D97-AF65-F5344CB8AC3E}">
        <p14:creationId xmlns:p14="http://schemas.microsoft.com/office/powerpoint/2010/main" val="34656534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19</a:t>
            </a:fld>
            <a:endParaRPr lang="en-US" dirty="0"/>
          </a:p>
        </p:txBody>
      </p:sp>
    </p:spTree>
    <p:extLst>
      <p:ext uri="{BB962C8B-B14F-4D97-AF65-F5344CB8AC3E}">
        <p14:creationId xmlns:p14="http://schemas.microsoft.com/office/powerpoint/2010/main" val="26397143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55650" y="1588"/>
            <a:ext cx="5341938" cy="4005262"/>
          </a:xfrm>
        </p:spPr>
      </p:sp>
      <p:sp>
        <p:nvSpPr>
          <p:cNvPr id="3" name="Notes Placeholder 2"/>
          <p:cNvSpPr>
            <a:spLocks noGrp="1"/>
          </p:cNvSpPr>
          <p:nvPr>
            <p:ph type="body" idx="1"/>
          </p:nvPr>
        </p:nvSpPr>
        <p:spPr>
          <a:xfrm>
            <a:off x="349250" y="4006850"/>
            <a:ext cx="6629400" cy="5376862"/>
          </a:xfrm>
        </p:spPr>
        <p:txBody>
          <a:bodyPr>
            <a:noAutofit/>
          </a:bodyPr>
          <a:lstStyle/>
          <a:p>
            <a:r>
              <a:rPr lang="en-US" sz="1000" dirty="0"/>
              <a:t>There is similarity in John’s second and third letters.  Both are written to individuals, they are about the same length, they address attitudes toward traveling preachers (fellow Christians), and both are anchored to the themes of truth and love.  That said, there are some real differences in that 2 John primarily is a warning against welcoming ”deceivers” or “antichrist’s” while 3 John warns against rejecting those who are true ambassadors of the gospel.   Its as though John wants to maker clear that the negative prohibitions of embracing false teachers do not excuse us from being hospitable to true and faithful men.  In 2 John, they appear to have been guilty of welcoming the wrong kind of travelers - false teachers; in 3 John, Diotrephes was guilty of rejecting the right kind of travelers -those who were righteous.  In 2 John, it was a matter of misplaced hospitality.  In 3 John, love was needed to balance the truth.  John focuses on three different men in his third letter.  The first is Gaius, the recipient of the letter and a close friend of John’s who was generous, kind, and hospitable.  The second is Diotrephes, a problem maker in the church who was domineering, in-hospitable, and proud.  The third man is Demetrius, who many believe was the messenger who delivered the letter and was a man of character.  Those three names form a natural outline of this short letter: Gaius is the recipient of </a:t>
            </a:r>
            <a:r>
              <a:rPr lang="en-US" sz="1000" i="1" dirty="0"/>
              <a:t>encouragement</a:t>
            </a:r>
            <a:r>
              <a:rPr lang="en-US" sz="1000" dirty="0"/>
              <a:t> (vv. 1-8); Diotrephes is the object of </a:t>
            </a:r>
            <a:r>
              <a:rPr lang="en-US" sz="1000" i="1" dirty="0"/>
              <a:t>confrontation</a:t>
            </a:r>
            <a:r>
              <a:rPr lang="en-US" sz="1000" dirty="0"/>
              <a:t> (vv. 9-11); and Demetrius is the subject of </a:t>
            </a:r>
            <a:r>
              <a:rPr lang="en-US" sz="1000" i="1" dirty="0"/>
              <a:t>affirmation </a:t>
            </a:r>
            <a:r>
              <a:rPr lang="en-US" sz="1000" dirty="0"/>
              <a:t>(v.12).   Four times John call Gaius “beloved” (vv. 1-2,  5, 11).  His relationship with Gaius is based “in truth.”  Of Gaius, John says, he welcomed others “in a manner that honors God.” (v. 6).  Unlike Gaius, Diotrephes is more interested in furthering his own position than in furthering the work of the Lord.  Instead of truth, Diotrephes spreads lies and encourages division.  John warns Gaius to not imitate this evil: “do not imitate what is evil but what is good” (v.11a).  It could be that Demetrius is one of the good brothers who Diotrephes had wrongly “put out of the church” (v. 10b, 12).  Unfortunately, many churches today have at least one Diotrephes who unjustly judges and who opposes good, shutting people out, ostracizing and intimidating them.  </a:t>
            </a:r>
          </a:p>
          <a:p>
            <a:endParaRPr lang="en-US" sz="1000" dirty="0"/>
          </a:p>
          <a:p>
            <a:r>
              <a:rPr lang="en-US" sz="1000" b="1" u="sng" dirty="0"/>
              <a:t>Application</a:t>
            </a:r>
          </a:p>
          <a:p>
            <a:pPr lvl="1"/>
            <a:endParaRPr lang="en-US" sz="1000" dirty="0"/>
          </a:p>
          <a:p>
            <a:pPr marL="685800" lvl="1" indent="-228600">
              <a:buFont typeface="+mj-lt"/>
              <a:buAutoNum type="arabicPeriod"/>
            </a:pPr>
            <a:r>
              <a:rPr lang="en-US" sz="1000" dirty="0"/>
              <a:t>Diotrephes took pride over his life in four stages: </a:t>
            </a:r>
            <a:r>
              <a:rPr lang="en-US" sz="1000" i="1" dirty="0"/>
              <a:t>resistance</a:t>
            </a:r>
            <a:r>
              <a:rPr lang="en-US" sz="1000" dirty="0"/>
              <a:t> - he refuses John’s teaching (v.9),  </a:t>
            </a:r>
            <a:r>
              <a:rPr lang="en-US" sz="1000" i="1" dirty="0"/>
              <a:t>criticism</a:t>
            </a:r>
            <a:r>
              <a:rPr lang="en-US" sz="1000" dirty="0"/>
              <a:t> - he was unfairly critical of those in authority (v.10); </a:t>
            </a:r>
            <a:r>
              <a:rPr lang="en-US" sz="1000" i="1" dirty="0"/>
              <a:t>isolation </a:t>
            </a:r>
            <a:r>
              <a:rPr lang="en-US" sz="1000" dirty="0"/>
              <a:t>- he shut himself off from instruction - he “didn’t receive the brethren” (v. 10b); </a:t>
            </a:r>
            <a:r>
              <a:rPr lang="en-US" sz="1000" i="1" dirty="0"/>
              <a:t>control </a:t>
            </a:r>
            <a:r>
              <a:rPr lang="en-US" sz="1000" dirty="0"/>
              <a:t>- he attempted to control things - tried to be the one in authority - casting out those who did not support him (v.10c).  </a:t>
            </a:r>
          </a:p>
          <a:p>
            <a:pPr marL="685800" lvl="1" indent="-228600">
              <a:buFont typeface="+mj-lt"/>
              <a:buAutoNum type="arabicPeriod"/>
            </a:pPr>
            <a:r>
              <a:rPr lang="en-US" sz="1000" dirty="0"/>
              <a:t>Could it be that we are “resistant” to authority of our elders in matters of judgment? </a:t>
            </a:r>
          </a:p>
          <a:p>
            <a:pPr marL="685800" lvl="1" indent="-228600">
              <a:buFont typeface="+mj-lt"/>
              <a:buAutoNum type="arabicPeriod"/>
            </a:pPr>
            <a:r>
              <a:rPr lang="en-US" sz="1000" dirty="0"/>
              <a:t>Could it be that we are censoriously ”critical” of our elders (or others)?  </a:t>
            </a:r>
          </a:p>
          <a:p>
            <a:pPr marL="685800" lvl="1" indent="-228600">
              <a:buFont typeface="+mj-lt"/>
              <a:buAutoNum type="arabicPeriod"/>
            </a:pPr>
            <a:r>
              <a:rPr lang="en-US" sz="1000" dirty="0"/>
              <a:t>Could it be that we have “isolated” ourselves from those who might instruct or correct us? </a:t>
            </a:r>
          </a:p>
          <a:p>
            <a:pPr marL="685800" lvl="1" indent="-228600">
              <a:buFont typeface="+mj-lt"/>
              <a:buAutoNum type="arabicPeriod"/>
            </a:pPr>
            <a:r>
              <a:rPr lang="en-US" sz="1000" dirty="0"/>
              <a:t>Could it be that we try to “control” people with intimidation or a loud voice?</a:t>
            </a:r>
          </a:p>
          <a:p>
            <a:pPr marL="685800" lvl="1" indent="-228600">
              <a:buFont typeface="+mj-lt"/>
              <a:buAutoNum type="arabicPeriod"/>
            </a:pPr>
            <a:endParaRPr lang="en-US" sz="1000" dirty="0"/>
          </a:p>
          <a:p>
            <a:r>
              <a:rPr lang="en-US" sz="1000" b="1" dirty="0"/>
              <a:t>Key thought: </a:t>
            </a:r>
            <a:r>
              <a:rPr lang="en-US" sz="1000" dirty="0"/>
              <a:t>The importance of hospitality needs to be seen.  We must not miss it.  Too many of us fail to open our arms and our homes to those of like precious faith.  We must not be prideful or stubborn about the “Diotrephes  disease” of in-hospitality.  </a:t>
            </a:r>
            <a:endParaRPr lang="en-US" sz="1000" b="1"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21</a:t>
            </a:fld>
            <a:endParaRPr lang="en-US" dirty="0"/>
          </a:p>
        </p:txBody>
      </p:sp>
    </p:spTree>
    <p:extLst>
      <p:ext uri="{BB962C8B-B14F-4D97-AF65-F5344CB8AC3E}">
        <p14:creationId xmlns:p14="http://schemas.microsoft.com/office/powerpoint/2010/main" val="4237752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22</a:t>
            </a:fld>
            <a:endParaRPr lang="en-US" dirty="0"/>
          </a:p>
        </p:txBody>
      </p:sp>
    </p:spTree>
    <p:extLst>
      <p:ext uri="{BB962C8B-B14F-4D97-AF65-F5344CB8AC3E}">
        <p14:creationId xmlns:p14="http://schemas.microsoft.com/office/powerpoint/2010/main" val="3235230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7850" y="0"/>
            <a:ext cx="5646738" cy="4235450"/>
          </a:xfrm>
        </p:spPr>
      </p:sp>
      <p:sp>
        <p:nvSpPr>
          <p:cNvPr id="3" name="Notes Placeholder 2"/>
          <p:cNvSpPr>
            <a:spLocks noGrp="1"/>
          </p:cNvSpPr>
          <p:nvPr>
            <p:ph type="body" idx="1"/>
          </p:nvPr>
        </p:nvSpPr>
        <p:spPr>
          <a:xfrm>
            <a:off x="425450" y="4311650"/>
            <a:ext cx="6324599" cy="4648200"/>
          </a:xfrm>
        </p:spPr>
        <p:txBody>
          <a:bodyPr>
            <a:normAutofit/>
          </a:bodyPr>
          <a:lstStyle/>
          <a:p>
            <a:r>
              <a:rPr lang="en-US" sz="1000" dirty="0"/>
              <a:t>2 and 3 John are commonly referred to as the “twin letters.” Although John’s name is not mentioned it is commonly accepted that he was the author of both letters.  John refers to himself as “the elder” but it seems likely that he is using that term not as a bishop of a local church but more likely as an apostle of age.  John was the only apostle that was still alive at the time of the writing.  Like 3 John, the letter was likely written about A.D. 90, soon after he wrote 1 John and is addressed to “to the elect lady and her children, whom I love in truth” (v.1).  There is debate about this being the church or a specific lady who John knew up close.  I lean toward the later.  As 3 john is directed to Gaius (an individual) so is this letter written to an individual. That said, the emphasis is the same; the undeniable conclusion is that he wrote this to Christians in Asia Minor where the false system of Gnostic teaching had began to take root and had led some astray.  The word “truth” is used five times in the first four verses to distinguish the truth from the Gnostics who were bearers of a false doctrine.  John’s implication is clear, that truth bearers stand against false doctrine (vv. 8-9). The purpose for which John wrote this short letter is summed up in two words, “truth and love.”  To love God is to obey him (Jn. 14:15; 15:14).  We learned in 1 John that false teachers are “antichrist” (1 john 4:1; 2 John: 7) and John rejoiced in the fact that that this special lady and her children chose to walk in truth. To “walk in truth” and to love one another is the point of the message.  John summarizes, “If anyone comes to you and does not bring this teaching, do not receive him into your house or give him any greeting, for whoever greets him takes part in his wicked works” (vv. 10-11).  </a:t>
            </a:r>
          </a:p>
          <a:p>
            <a:endParaRPr lang="en-US" sz="1000" dirty="0"/>
          </a:p>
          <a:p>
            <a:r>
              <a:rPr lang="en-US" sz="1000" b="1" u="sng" dirty="0"/>
              <a:t>Application</a:t>
            </a:r>
          </a:p>
          <a:p>
            <a:endParaRPr lang="en-US" sz="1000" b="1" u="sng" dirty="0"/>
          </a:p>
          <a:p>
            <a:pPr marL="685800" lvl="1" indent="-228600">
              <a:buFont typeface="+mj-lt"/>
              <a:buAutoNum type="arabicPeriod"/>
            </a:pPr>
            <a:r>
              <a:rPr lang="en-US" sz="1000" dirty="0"/>
              <a:t>To wish a false teacher “God’s speed” is the same as sharing in false doctrine (v.11).  Be careful what you say and what you invite into your home.  </a:t>
            </a:r>
          </a:p>
          <a:p>
            <a:pPr marL="685800" lvl="1" indent="-228600">
              <a:buFont typeface="+mj-lt"/>
              <a:buAutoNum type="arabicPeriod"/>
            </a:pPr>
            <a:r>
              <a:rPr lang="en-US" sz="1000" dirty="0"/>
              <a:t>John informs that we should not be deceived by false prophets (vv. 7-8).  It matters what folks practice and what they teach.  We must not be charmed by deceptive speech and effervescent personalities.  </a:t>
            </a:r>
          </a:p>
          <a:p>
            <a:pPr marL="685800" lvl="1" indent="-228600">
              <a:buFont typeface="+mj-lt"/>
              <a:buAutoNum type="arabicPeriod"/>
            </a:pPr>
            <a:r>
              <a:rPr lang="en-US" sz="1000" dirty="0"/>
              <a:t>Walking in love implies motive.  To love is to obey.  Love for God and for one another are inseparable (vv. 4-6).  </a:t>
            </a:r>
          </a:p>
          <a:p>
            <a:pPr lvl="1"/>
            <a:endParaRPr lang="en-US" sz="1000" dirty="0"/>
          </a:p>
          <a:p>
            <a:r>
              <a:rPr lang="en-US" sz="1000" b="1" dirty="0"/>
              <a:t>Key thought: </a:t>
            </a:r>
            <a:r>
              <a:rPr lang="en-US" sz="1000" dirty="0"/>
              <a:t>The modernists of our day declare the Bible to be outdated and in need of adaption to current mores accepted in society.  Beware of contending for “another gospel” (Gal. 1:6-8).  Abiding in the doctrine of Christ is required by all who want to enjoy fellowship with Him (vv. 8-9).  </a:t>
            </a:r>
            <a:endParaRPr lang="en-US" sz="1000" b="1" dirty="0"/>
          </a:p>
          <a:p>
            <a:pPr lvl="1"/>
            <a:endParaRPr lang="en-US" sz="1000"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23</a:t>
            </a:fld>
            <a:endParaRPr lang="en-US" dirty="0"/>
          </a:p>
        </p:txBody>
      </p:sp>
    </p:spTree>
    <p:extLst>
      <p:ext uri="{BB962C8B-B14F-4D97-AF65-F5344CB8AC3E}">
        <p14:creationId xmlns:p14="http://schemas.microsoft.com/office/powerpoint/2010/main" val="33747834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24</a:t>
            </a:fld>
            <a:endParaRPr lang="en-US" dirty="0"/>
          </a:p>
        </p:txBody>
      </p:sp>
    </p:spTree>
    <p:extLst>
      <p:ext uri="{BB962C8B-B14F-4D97-AF65-F5344CB8AC3E}">
        <p14:creationId xmlns:p14="http://schemas.microsoft.com/office/powerpoint/2010/main" val="28197576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25</a:t>
            </a:fld>
            <a:endParaRPr lang="en-US" dirty="0"/>
          </a:p>
        </p:txBody>
      </p:sp>
    </p:spTree>
    <p:extLst>
      <p:ext uri="{BB962C8B-B14F-4D97-AF65-F5344CB8AC3E}">
        <p14:creationId xmlns:p14="http://schemas.microsoft.com/office/powerpoint/2010/main" val="15009068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26</a:t>
            </a:fld>
            <a:endParaRPr lang="en-US" dirty="0"/>
          </a:p>
        </p:txBody>
      </p:sp>
    </p:spTree>
    <p:extLst>
      <p:ext uri="{BB962C8B-B14F-4D97-AF65-F5344CB8AC3E}">
        <p14:creationId xmlns:p14="http://schemas.microsoft.com/office/powerpoint/2010/main" val="41065990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55650" y="1588"/>
            <a:ext cx="5341938" cy="4005262"/>
          </a:xfrm>
        </p:spPr>
      </p:sp>
      <p:sp>
        <p:nvSpPr>
          <p:cNvPr id="3" name="Notes Placeholder 2"/>
          <p:cNvSpPr>
            <a:spLocks noGrp="1"/>
          </p:cNvSpPr>
          <p:nvPr>
            <p:ph type="body" idx="1"/>
          </p:nvPr>
        </p:nvSpPr>
        <p:spPr>
          <a:xfrm>
            <a:off x="349250" y="4006850"/>
            <a:ext cx="6629400" cy="5376862"/>
          </a:xfrm>
        </p:spPr>
        <p:txBody>
          <a:bodyPr>
            <a:noAutofit/>
          </a:bodyPr>
          <a:lstStyle/>
          <a:p>
            <a:r>
              <a:rPr lang="en-US" sz="1000" dirty="0"/>
              <a:t>There is similarity in John’s second and third letters.  Both are written to individuals, they are about the same length, they address attitudes toward traveling preachers (fellow Christians), and both are anchored to the themes of truth and love.  That said, there are some real differences in that 2 John primarily is a warning against welcoming ”deceivers” or “antichrist’s” while 3 John warns against rejecting those who are true ambassadors of the gospel.   Its as though John wants to maker clear that the negative prohibitions of embracing false teachers do not excuse us from being hospitable to true and faithful men.  In 2 John, they appear to have been guilty of welcoming the wrong kind of travelers - false teachers; in 3 John, Diotrephes was guilty of rejecting the right kind of travelers -those who were righteous.  In 2 John, it was a matter of misplaced hospitality.  In 3 John, love was needed to balance the truth.  John focuses on three different men in his third letter.  The first is Gaius, the recipient of the letter and a close friend of John’s who was generous, kind, and hospitable.  The second is Diotrephes, a problem maker in the church who was domineering, in-hospitable, and proud.  The third man is Demetrius, who many believe was the messenger who delivered the letter and was a man of character.  Those three names form a natural outline of this short letter: Gaius is the recipient of </a:t>
            </a:r>
            <a:r>
              <a:rPr lang="en-US" sz="1000" i="1" dirty="0"/>
              <a:t>encouragement</a:t>
            </a:r>
            <a:r>
              <a:rPr lang="en-US" sz="1000" dirty="0"/>
              <a:t> (vv. 1-8); Diotrephes is the object of </a:t>
            </a:r>
            <a:r>
              <a:rPr lang="en-US" sz="1000" i="1" dirty="0"/>
              <a:t>confrontation</a:t>
            </a:r>
            <a:r>
              <a:rPr lang="en-US" sz="1000" dirty="0"/>
              <a:t> (vv. 9-11); and Demetrius is the subject of </a:t>
            </a:r>
            <a:r>
              <a:rPr lang="en-US" sz="1000" i="1" dirty="0"/>
              <a:t>affirmation </a:t>
            </a:r>
            <a:r>
              <a:rPr lang="en-US" sz="1000" dirty="0"/>
              <a:t>(v.12).   Four times John call Gaius “beloved” (vv. 1-2,  5, 11).  His relationship with Gaius is based “in truth.”  Of Gaius, John says, he welcomed others “in a manner that honors God.” (v. 6).  Unlike Gaius, Diotrephes is more interested in furthering his own position than in furthering the work of the Lord.  Instead of truth, Diotrephes spreads lies and encourages division.  John warns Gaius to not imitate this evil: “do not imitate what is evil but what is good” (v.11a).  It could be that Demetrius is one of the good brothers who Diotrephes had wrongly “put out of the church” (v. 10b, 12).  Unfortunately, many churches today have at least one Diotrephes who unjustly judges and who opposes good, shutting people out, ostracizing and intimidating them.  </a:t>
            </a:r>
          </a:p>
          <a:p>
            <a:endParaRPr lang="en-US" sz="1000" dirty="0"/>
          </a:p>
          <a:p>
            <a:r>
              <a:rPr lang="en-US" sz="1000" b="1" u="sng" dirty="0"/>
              <a:t>Application</a:t>
            </a:r>
          </a:p>
          <a:p>
            <a:pPr lvl="1"/>
            <a:endParaRPr lang="en-US" sz="1000" dirty="0"/>
          </a:p>
          <a:p>
            <a:pPr marL="685800" lvl="1" indent="-228600">
              <a:buFont typeface="+mj-lt"/>
              <a:buAutoNum type="arabicPeriod"/>
            </a:pPr>
            <a:r>
              <a:rPr lang="en-US" sz="1000" dirty="0"/>
              <a:t>Diotrephes took pride over his life in four stages: </a:t>
            </a:r>
            <a:r>
              <a:rPr lang="en-US" sz="1000" i="1" dirty="0"/>
              <a:t>resistance</a:t>
            </a:r>
            <a:r>
              <a:rPr lang="en-US" sz="1000" dirty="0"/>
              <a:t> - he refuses John’s teaching (v.9),  </a:t>
            </a:r>
            <a:r>
              <a:rPr lang="en-US" sz="1000" i="1" dirty="0"/>
              <a:t>criticism</a:t>
            </a:r>
            <a:r>
              <a:rPr lang="en-US" sz="1000" dirty="0"/>
              <a:t> - he was unfairly critical of those in authority (v.10); </a:t>
            </a:r>
            <a:r>
              <a:rPr lang="en-US" sz="1000" i="1" dirty="0"/>
              <a:t>isolation </a:t>
            </a:r>
            <a:r>
              <a:rPr lang="en-US" sz="1000" dirty="0"/>
              <a:t>- he shut himself off from instruction - he “didn’t receive the brethren” (v. 10b); </a:t>
            </a:r>
            <a:r>
              <a:rPr lang="en-US" sz="1000" i="1" dirty="0"/>
              <a:t>control </a:t>
            </a:r>
            <a:r>
              <a:rPr lang="en-US" sz="1000" dirty="0"/>
              <a:t>- he attempted to control things - tried to be the one in authority - casting out those who did not support him (v.10c).  </a:t>
            </a:r>
          </a:p>
          <a:p>
            <a:pPr marL="685800" lvl="1" indent="-228600">
              <a:buFont typeface="+mj-lt"/>
              <a:buAutoNum type="arabicPeriod"/>
            </a:pPr>
            <a:r>
              <a:rPr lang="en-US" sz="1000" dirty="0"/>
              <a:t>Could it be that we are “resistant” to authority of our elders in matters of judgment? </a:t>
            </a:r>
          </a:p>
          <a:p>
            <a:pPr marL="685800" lvl="1" indent="-228600">
              <a:buFont typeface="+mj-lt"/>
              <a:buAutoNum type="arabicPeriod"/>
            </a:pPr>
            <a:r>
              <a:rPr lang="en-US" sz="1000" dirty="0"/>
              <a:t>Could it be that we are censoriously ”critical” of our elders (or others)?  </a:t>
            </a:r>
          </a:p>
          <a:p>
            <a:pPr marL="685800" lvl="1" indent="-228600">
              <a:buFont typeface="+mj-lt"/>
              <a:buAutoNum type="arabicPeriod"/>
            </a:pPr>
            <a:r>
              <a:rPr lang="en-US" sz="1000" dirty="0"/>
              <a:t>Could it be that we have “isolated” ourselves from those who might instruct or correct us? </a:t>
            </a:r>
          </a:p>
          <a:p>
            <a:pPr marL="685800" lvl="1" indent="-228600">
              <a:buFont typeface="+mj-lt"/>
              <a:buAutoNum type="arabicPeriod"/>
            </a:pPr>
            <a:r>
              <a:rPr lang="en-US" sz="1000" dirty="0"/>
              <a:t>Could it be that we try to “control” people with intimidation or a loud voice?</a:t>
            </a:r>
          </a:p>
          <a:p>
            <a:pPr marL="685800" lvl="1" indent="-228600">
              <a:buFont typeface="+mj-lt"/>
              <a:buAutoNum type="arabicPeriod"/>
            </a:pPr>
            <a:endParaRPr lang="en-US" sz="1000" dirty="0"/>
          </a:p>
          <a:p>
            <a:r>
              <a:rPr lang="en-US" sz="1000" b="1" dirty="0"/>
              <a:t>Key thought: </a:t>
            </a:r>
            <a:r>
              <a:rPr lang="en-US" sz="1000" dirty="0"/>
              <a:t>The importance of hospitality needs to be seen.  We must not miss it.  Too many of us fail to open our arms and our homes to those of like precious faith.  We must not be prideful or stubborn about the “Diotrephes  disease” of in-hospitality.  </a:t>
            </a:r>
            <a:endParaRPr lang="en-US" sz="1000" b="1" dirty="0"/>
          </a:p>
        </p:txBody>
      </p:sp>
    </p:spTree>
    <p:extLst>
      <p:ext uri="{BB962C8B-B14F-4D97-AF65-F5344CB8AC3E}">
        <p14:creationId xmlns:p14="http://schemas.microsoft.com/office/powerpoint/2010/main" val="3054973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28</a:t>
            </a:fld>
            <a:endParaRPr lang="en-US" dirty="0"/>
          </a:p>
        </p:txBody>
      </p:sp>
    </p:spTree>
    <p:extLst>
      <p:ext uri="{BB962C8B-B14F-4D97-AF65-F5344CB8AC3E}">
        <p14:creationId xmlns:p14="http://schemas.microsoft.com/office/powerpoint/2010/main" val="23434241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29</a:t>
            </a:fld>
            <a:endParaRPr lang="en-US" dirty="0"/>
          </a:p>
        </p:txBody>
      </p:sp>
    </p:spTree>
    <p:extLst>
      <p:ext uri="{BB962C8B-B14F-4D97-AF65-F5344CB8AC3E}">
        <p14:creationId xmlns:p14="http://schemas.microsoft.com/office/powerpoint/2010/main" val="37857702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30</a:t>
            </a:fld>
            <a:endParaRPr lang="en-US" dirty="0"/>
          </a:p>
        </p:txBody>
      </p:sp>
    </p:spTree>
    <p:extLst>
      <p:ext uri="{BB962C8B-B14F-4D97-AF65-F5344CB8AC3E}">
        <p14:creationId xmlns:p14="http://schemas.microsoft.com/office/powerpoint/2010/main" val="30134600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31</a:t>
            </a:fld>
            <a:endParaRPr lang="en-US" dirty="0"/>
          </a:p>
        </p:txBody>
      </p:sp>
    </p:spTree>
    <p:extLst>
      <p:ext uri="{BB962C8B-B14F-4D97-AF65-F5344CB8AC3E}">
        <p14:creationId xmlns:p14="http://schemas.microsoft.com/office/powerpoint/2010/main" val="1085079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120650" y="6064250"/>
            <a:ext cx="5964238" cy="3200400"/>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2057503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4</a:t>
            </a:fld>
            <a:endParaRPr lang="en-US" dirty="0"/>
          </a:p>
        </p:txBody>
      </p:sp>
    </p:spTree>
    <p:extLst>
      <p:ext uri="{BB962C8B-B14F-4D97-AF65-F5344CB8AC3E}">
        <p14:creationId xmlns:p14="http://schemas.microsoft.com/office/powerpoint/2010/main" val="120883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5</a:t>
            </a:fld>
            <a:endParaRPr lang="en-US" dirty="0"/>
          </a:p>
        </p:txBody>
      </p:sp>
    </p:spTree>
    <p:extLst>
      <p:ext uri="{BB962C8B-B14F-4D97-AF65-F5344CB8AC3E}">
        <p14:creationId xmlns:p14="http://schemas.microsoft.com/office/powerpoint/2010/main" val="901476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6</a:t>
            </a:fld>
            <a:endParaRPr lang="en-US" dirty="0"/>
          </a:p>
        </p:txBody>
      </p:sp>
    </p:spTree>
    <p:extLst>
      <p:ext uri="{BB962C8B-B14F-4D97-AF65-F5344CB8AC3E}">
        <p14:creationId xmlns:p14="http://schemas.microsoft.com/office/powerpoint/2010/main" val="1199967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10</a:t>
            </a:fld>
            <a:endParaRPr lang="en-US" dirty="0"/>
          </a:p>
        </p:txBody>
      </p:sp>
    </p:spTree>
    <p:extLst>
      <p:ext uri="{BB962C8B-B14F-4D97-AF65-F5344CB8AC3E}">
        <p14:creationId xmlns:p14="http://schemas.microsoft.com/office/powerpoint/2010/main" val="3230831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11</a:t>
            </a:fld>
            <a:endParaRPr lang="en-US" dirty="0"/>
          </a:p>
        </p:txBody>
      </p:sp>
    </p:spTree>
    <p:extLst>
      <p:ext uri="{BB962C8B-B14F-4D97-AF65-F5344CB8AC3E}">
        <p14:creationId xmlns:p14="http://schemas.microsoft.com/office/powerpoint/2010/main" val="1488893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12</a:t>
            </a:fld>
            <a:endParaRPr lang="en-US" dirty="0"/>
          </a:p>
        </p:txBody>
      </p:sp>
    </p:spTree>
    <p:extLst>
      <p:ext uri="{BB962C8B-B14F-4D97-AF65-F5344CB8AC3E}">
        <p14:creationId xmlns:p14="http://schemas.microsoft.com/office/powerpoint/2010/main" val="2263644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12/26/22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12/26/22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2 John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Who wrote the book? </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152400" y="1600200"/>
            <a:ext cx="8839200" cy="5102351"/>
          </a:xfrm>
        </p:spPr>
        <p:txBody>
          <a:bodyPr>
            <a:normAutofit/>
          </a:bodyPr>
          <a:lstStyle/>
          <a:p>
            <a:pPr marL="118872" indent="0">
              <a:buNone/>
            </a:pPr>
            <a:r>
              <a:rPr lang="en-US" sz="2200" dirty="0"/>
              <a:t>John refers to himself as ‘the elder” but not in the sense of a bishop in a local church but rather in the sense as an older or aged person who is counseling loved ones.  It might also have been a reference to authority as an apostle, “the presbyter.”  While John does not have his name in the letter, the content and form is so similar to 1 John that bears his name, scholars generally attribute John as the writer of 2 and 3 John, commonly known as the “twin letters.” “Of the so called “general letters,” these two are the only ones that seem to be addressed to specific individuals or churches.</a:t>
            </a:r>
          </a:p>
          <a:p>
            <a:pPr marL="118872" indent="0">
              <a:buNone/>
            </a:pPr>
            <a:endParaRPr lang="en-US" sz="2200" dirty="0"/>
          </a:p>
          <a:p>
            <a:pPr marL="118872" indent="0">
              <a:buNone/>
            </a:pPr>
            <a:endParaRPr lang="en-US" sz="2200" dirty="0"/>
          </a:p>
        </p:txBody>
      </p:sp>
      <p:sp>
        <p:nvSpPr>
          <p:cNvPr id="4" name="Date Placeholder 3">
            <a:extLst>
              <a:ext uri="{FF2B5EF4-FFF2-40B4-BE49-F238E27FC236}">
                <a16:creationId xmlns:a16="http://schemas.microsoft.com/office/drawing/2014/main" id="{EB780146-3A42-8B42-88E0-30AEE7379292}"/>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7C7154B3-6C66-8E44-9506-9BFD78B1DD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FBC73AB-1CE7-3D47-9751-188B59F08C55}"/>
              </a:ext>
            </a:extLst>
          </p:cNvPr>
          <p:cNvSpPr>
            <a:spLocks noGrp="1"/>
          </p:cNvSpPr>
          <p:nvPr>
            <p:ph type="sldNum" sz="quarter" idx="12"/>
          </p:nvPr>
        </p:nvSpPr>
        <p:spPr/>
        <p:txBody>
          <a:bodyPr/>
          <a:lstStyle/>
          <a:p>
            <a:fld id="{3F2CC1A4-3628-4009-A3B0-E0FB77C012B6}" type="slidenum">
              <a:rPr lang="en-US" smtClean="0"/>
              <a:pPr/>
              <a:t>10</a:t>
            </a:fld>
            <a:endParaRPr lang="en-US" dirty="0"/>
          </a:p>
        </p:txBody>
      </p:sp>
    </p:spTree>
    <p:extLst>
      <p:ext uri="{BB962C8B-B14F-4D97-AF65-F5344CB8AC3E}">
        <p14:creationId xmlns:p14="http://schemas.microsoft.com/office/powerpoint/2010/main" val="11610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Where are we?</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205740" y="1600200"/>
            <a:ext cx="8732520" cy="5151119"/>
          </a:xfrm>
        </p:spPr>
        <p:txBody>
          <a:bodyPr>
            <a:normAutofit/>
          </a:bodyPr>
          <a:lstStyle/>
          <a:p>
            <a:pPr marL="118872" indent="0">
              <a:buNone/>
            </a:pPr>
            <a:r>
              <a:rPr lang="en-US" sz="2200" dirty="0"/>
              <a:t>John offered little in the way of detail in the short letter we call 2 John. Nothing in the circumstances John discussed in the letter would lead a reader of the time to think that it did not go to the same churches that received 1 John.  Written approximately 90 A.D., the apostle addressed the letter “to the chosen lady and her children,” a mysterious phrase that has been much debated (2 John 1:1).  It either refers to an actual woman or serves as a metaphor for a church.  In either case, whether to a smaller family group joined by blood or to a larger one joined by confession, the application of the letter should remain unchanged.  With this letter’s thematic similarity to 1 John, it is written to churches in Asia Minor where the false doctrine of Gnosticism had taken root leading some astray (1 John 2:18-19).  That the “elect lady” was loved ”in the truth” meant she was associated with the truth (used five times in the first four verses) and stood against false doctrine (anti-Christ).  </a:t>
            </a:r>
          </a:p>
        </p:txBody>
      </p:sp>
      <p:sp>
        <p:nvSpPr>
          <p:cNvPr id="4" name="Date Placeholder 3">
            <a:extLst>
              <a:ext uri="{FF2B5EF4-FFF2-40B4-BE49-F238E27FC236}">
                <a16:creationId xmlns:a16="http://schemas.microsoft.com/office/drawing/2014/main" id="{00C037FC-C7B9-3E4F-A7FE-32F31D86F7A4}"/>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1127BA47-67D0-1241-B567-2FAE00012C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23E673-0BB2-AA41-9DDC-47BF282EDC02}"/>
              </a:ext>
            </a:extLst>
          </p:cNvPr>
          <p:cNvSpPr>
            <a:spLocks noGrp="1"/>
          </p:cNvSpPr>
          <p:nvPr>
            <p:ph type="sldNum" sz="quarter" idx="12"/>
          </p:nvPr>
        </p:nvSpPr>
        <p:spPr/>
        <p:txBody>
          <a:bodyPr/>
          <a:lstStyle/>
          <a:p>
            <a:fld id="{3F2CC1A4-3628-4009-A3B0-E0FB77C012B6}" type="slidenum">
              <a:rPr lang="en-US" smtClean="0"/>
              <a:pPr/>
              <a:t>11</a:t>
            </a:fld>
            <a:endParaRPr lang="en-US" dirty="0"/>
          </a:p>
        </p:txBody>
      </p:sp>
    </p:spTree>
    <p:extLst>
      <p:ext uri="{BB962C8B-B14F-4D97-AF65-F5344CB8AC3E}">
        <p14:creationId xmlns:p14="http://schemas.microsoft.com/office/powerpoint/2010/main" val="375904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Why is 2 John so important?</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152400" y="1676400"/>
            <a:ext cx="8763000" cy="4724401"/>
          </a:xfrm>
        </p:spPr>
        <p:txBody>
          <a:bodyPr>
            <a:normAutofit/>
          </a:bodyPr>
          <a:lstStyle/>
          <a:p>
            <a:pPr marL="118872" indent="0">
              <a:buNone/>
            </a:pPr>
            <a:r>
              <a:rPr lang="en-US" sz="2400" dirty="0"/>
              <a:t>Second John makes clear what our position should be regarding the enemies of the truth. Whereas 1 John focuses on our fellowship with God, 2 John focuses on protecting our fellowship from those who teach falsehood. The apostle went so far as to warn his readers against inviting false teachers into the house or even offering them a greeting (2 John 1:10).  Such practices align the believer with the evildoer, and John was keen on keeping the believers pure from the stain of falsehood and heresy.</a:t>
            </a:r>
          </a:p>
          <a:p>
            <a:pPr marL="118872" indent="0">
              <a:buNone/>
            </a:pPr>
            <a:endParaRPr lang="en-US" sz="2400" dirty="0"/>
          </a:p>
        </p:txBody>
      </p:sp>
      <p:sp>
        <p:nvSpPr>
          <p:cNvPr id="4" name="Date Placeholder 3">
            <a:extLst>
              <a:ext uri="{FF2B5EF4-FFF2-40B4-BE49-F238E27FC236}">
                <a16:creationId xmlns:a16="http://schemas.microsoft.com/office/drawing/2014/main" id="{90EB04A3-D713-704C-A735-1040D4DDED4A}"/>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772AC2DD-D353-3343-917A-3F13F4D142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8617BE0-6BF7-864F-AB5C-9860323D3457}"/>
              </a:ext>
            </a:extLst>
          </p:cNvPr>
          <p:cNvSpPr>
            <a:spLocks noGrp="1"/>
          </p:cNvSpPr>
          <p:nvPr>
            <p:ph type="sldNum" sz="quarter" idx="12"/>
          </p:nvPr>
        </p:nvSpPr>
        <p:spPr/>
        <p:txBody>
          <a:bodyPr/>
          <a:lstStyle/>
          <a:p>
            <a:fld id="{3F2CC1A4-3628-4009-A3B0-E0FB77C012B6}" type="slidenum">
              <a:rPr lang="en-US" smtClean="0"/>
              <a:pPr/>
              <a:t>12</a:t>
            </a:fld>
            <a:endParaRPr lang="en-US" dirty="0"/>
          </a:p>
        </p:txBody>
      </p:sp>
    </p:spTree>
    <p:extLst>
      <p:ext uri="{BB962C8B-B14F-4D97-AF65-F5344CB8AC3E}">
        <p14:creationId xmlns:p14="http://schemas.microsoft.com/office/powerpoint/2010/main" val="180335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What’s the point?</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76200" y="1408176"/>
            <a:ext cx="8862060" cy="5449824"/>
          </a:xfrm>
        </p:spPr>
        <p:txBody>
          <a:bodyPr>
            <a:noAutofit/>
          </a:bodyPr>
          <a:lstStyle/>
          <a:p>
            <a:pPr marL="118872" indent="0">
              <a:buNone/>
            </a:pPr>
            <a:r>
              <a:rPr lang="en-US" sz="2100" dirty="0"/>
              <a:t>The purpose for which John wrote this short letter is summed up in the words “truth and love.”   John began his second epistle proclaiming his love for “the chosen lady and her children,” a </a:t>
            </a:r>
            <a:r>
              <a:rPr lang="en-US" sz="2100" i="1" dirty="0"/>
              <a:t>love </a:t>
            </a:r>
            <a:r>
              <a:rPr lang="en-US" sz="2100" dirty="0"/>
              <a:t>he shared with those who know the </a:t>
            </a:r>
            <a:r>
              <a:rPr lang="en-US" sz="2100" i="1" dirty="0"/>
              <a:t>truth</a:t>
            </a:r>
            <a:r>
              <a:rPr lang="en-US" sz="2100" dirty="0"/>
              <a:t> (2 John 1:1).  From the reports he had received, he understood that these believers were following the teachings of Christ.  He summed up this kind of lifestyle in the exhortation to “</a:t>
            </a:r>
            <a:r>
              <a:rPr lang="en-US" sz="2100" i="1" dirty="0"/>
              <a:t>love one another</a:t>
            </a:r>
            <a:r>
              <a:rPr lang="en-US" sz="2100" dirty="0"/>
              <a:t>” (1:5), a clear reference to the great commandments of Jesus—to love God and love your neighbor (Matthew 22:36–40; John 13:34).  In other words, those who walk in the truth should be people who love others.  But they should be cautious whom they love.  Deceivers and false teachers had infiltrated the church—people who taught falsehoods about the person of Jesus, teaching that He was not truly a man but only appeared to be one.  This early heresy, called Docetism, required the strongest possible response from John.  So, the apostle warned the true believers away from these false teachers.  John’s encouragement, then, was not simply to love but to love others within the limits that truth allows.</a:t>
            </a:r>
          </a:p>
        </p:txBody>
      </p:sp>
      <p:sp>
        <p:nvSpPr>
          <p:cNvPr id="4" name="Date Placeholder 3">
            <a:extLst>
              <a:ext uri="{FF2B5EF4-FFF2-40B4-BE49-F238E27FC236}">
                <a16:creationId xmlns:a16="http://schemas.microsoft.com/office/drawing/2014/main" id="{F123EC05-A708-4541-8C6B-734F87716F11}"/>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DEA60E80-9AD6-254E-BACD-D9B646AFC2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2A07B1B-3EDB-274F-B5D2-01578F5CB92B}"/>
              </a:ext>
            </a:extLst>
          </p:cNvPr>
          <p:cNvSpPr>
            <a:spLocks noGrp="1"/>
          </p:cNvSpPr>
          <p:nvPr>
            <p:ph type="sldNum" sz="quarter" idx="12"/>
          </p:nvPr>
        </p:nvSpPr>
        <p:spPr/>
        <p:txBody>
          <a:bodyPr/>
          <a:lstStyle/>
          <a:p>
            <a:fld id="{3F2CC1A4-3628-4009-A3B0-E0FB77C012B6}" type="slidenum">
              <a:rPr lang="en-US" smtClean="0"/>
              <a:pPr/>
              <a:t>13</a:t>
            </a:fld>
            <a:endParaRPr lang="en-US" dirty="0"/>
          </a:p>
        </p:txBody>
      </p:sp>
    </p:spTree>
    <p:extLst>
      <p:ext uri="{BB962C8B-B14F-4D97-AF65-F5344CB8AC3E}">
        <p14:creationId xmlns:p14="http://schemas.microsoft.com/office/powerpoint/2010/main" val="4112585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1DCAD-9476-A84A-8B37-AA62CEA9A527}"/>
              </a:ext>
            </a:extLst>
          </p:cNvPr>
          <p:cNvSpPr>
            <a:spLocks noGrp="1"/>
          </p:cNvSpPr>
          <p:nvPr>
            <p:ph type="title"/>
          </p:nvPr>
        </p:nvSpPr>
        <p:spPr/>
        <p:txBody>
          <a:bodyPr>
            <a:normAutofit/>
          </a:bodyPr>
          <a:lstStyle/>
          <a:p>
            <a:r>
              <a:rPr lang="en-US" sz="3200" dirty="0"/>
              <a:t>How do we apply this?</a:t>
            </a:r>
          </a:p>
        </p:txBody>
      </p:sp>
      <p:sp>
        <p:nvSpPr>
          <p:cNvPr id="3" name="Content Placeholder 2">
            <a:extLst>
              <a:ext uri="{FF2B5EF4-FFF2-40B4-BE49-F238E27FC236}">
                <a16:creationId xmlns:a16="http://schemas.microsoft.com/office/drawing/2014/main" id="{118AD0D6-82DA-4F44-93D6-D272CC1E8D57}"/>
              </a:ext>
            </a:extLst>
          </p:cNvPr>
          <p:cNvSpPr>
            <a:spLocks noGrp="1"/>
          </p:cNvSpPr>
          <p:nvPr>
            <p:ph idx="1"/>
          </p:nvPr>
        </p:nvSpPr>
        <p:spPr>
          <a:xfrm>
            <a:off x="228600" y="1600200"/>
            <a:ext cx="8763000" cy="4800601"/>
          </a:xfrm>
        </p:spPr>
        <p:txBody>
          <a:bodyPr>
            <a:normAutofit fontScale="70000" lnSpcReduction="20000"/>
          </a:bodyPr>
          <a:lstStyle/>
          <a:p>
            <a:pPr marL="118872" indent="0">
              <a:buNone/>
            </a:pPr>
            <a:r>
              <a:rPr lang="en-US" dirty="0"/>
              <a:t>John’s strong encouragement to the believers in 2 John involved loving one another.  However, John did not leave love undefined but described it as walking “according to His commandments” (2 John 1:6).  This echoes the teaching of Jesus in John’s gospel, where the Lord told His followers, “If you love Me, you will keep My commandments” (John 14:15).</a:t>
            </a:r>
          </a:p>
          <a:p>
            <a:pPr marL="118872" indent="0">
              <a:buNone/>
            </a:pPr>
            <a:endParaRPr lang="en-US" dirty="0"/>
          </a:p>
          <a:p>
            <a:pPr marL="118872" indent="0">
              <a:buNone/>
            </a:pPr>
            <a:r>
              <a:rPr lang="en-US" dirty="0"/>
              <a:t>Our love is dependent on our obedience.  When we don’t obey, we don’t love.  Often we get in the mind-set that our obedience to God affects only ourselves. But that simply is not true.  Our actions, whether obedient or disobedient, have ripple effects far beyond our own limited vision of a circumstance.</a:t>
            </a:r>
          </a:p>
          <a:p>
            <a:pPr marL="118872" indent="0">
              <a:buNone/>
            </a:pPr>
            <a:endParaRPr lang="en-US" dirty="0"/>
          </a:p>
          <a:p>
            <a:pPr marL="118872" indent="0">
              <a:buNone/>
            </a:pPr>
            <a:r>
              <a:rPr lang="en-US" dirty="0"/>
              <a:t>Consider your own life. In what ways might your obedience or disobedience impact those in your immediate circle of relationships? Second John reminds us not only of the dangers of falling away from the truth but also of the importance of making obedience a priority in our lives—for ourselves and for those most important to us.</a:t>
            </a:r>
          </a:p>
        </p:txBody>
      </p:sp>
    </p:spTree>
    <p:extLst>
      <p:ext uri="{BB962C8B-B14F-4D97-AF65-F5344CB8AC3E}">
        <p14:creationId xmlns:p14="http://schemas.microsoft.com/office/powerpoint/2010/main" val="3095869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BC592-ACF1-5144-83E9-5A76582BF57D}"/>
              </a:ext>
            </a:extLst>
          </p:cNvPr>
          <p:cNvSpPr>
            <a:spLocks noGrp="1"/>
          </p:cNvSpPr>
          <p:nvPr>
            <p:ph type="title"/>
          </p:nvPr>
        </p:nvSpPr>
        <p:spPr/>
        <p:txBody>
          <a:bodyPr>
            <a:normAutofit/>
          </a:bodyPr>
          <a:lstStyle/>
          <a:p>
            <a:r>
              <a:rPr lang="en-US" sz="3200" dirty="0"/>
              <a:t>Brief Outline</a:t>
            </a:r>
          </a:p>
        </p:txBody>
      </p:sp>
      <p:sp>
        <p:nvSpPr>
          <p:cNvPr id="3" name="Content Placeholder 2">
            <a:extLst>
              <a:ext uri="{FF2B5EF4-FFF2-40B4-BE49-F238E27FC236}">
                <a16:creationId xmlns:a16="http://schemas.microsoft.com/office/drawing/2014/main" id="{24EF8EB2-F9BB-784D-9ABA-42E14CB57E50}"/>
              </a:ext>
            </a:extLst>
          </p:cNvPr>
          <p:cNvSpPr>
            <a:spLocks noGrp="1"/>
          </p:cNvSpPr>
          <p:nvPr>
            <p:ph idx="1"/>
          </p:nvPr>
        </p:nvSpPr>
        <p:spPr/>
        <p:txBody>
          <a:bodyPr>
            <a:normAutofit/>
          </a:bodyPr>
          <a:lstStyle/>
          <a:p>
            <a:pPr marL="690372" indent="-571500">
              <a:buFont typeface="+mj-lt"/>
              <a:buAutoNum type="romanUcPeriod"/>
            </a:pPr>
            <a:r>
              <a:rPr lang="en-US" sz="2400" b="1" dirty="0"/>
              <a:t>Introduction</a:t>
            </a:r>
            <a:r>
              <a:rPr lang="en-US" sz="2400" dirty="0"/>
              <a:t>(vv. 1-3)</a:t>
            </a:r>
          </a:p>
        </p:txBody>
      </p:sp>
      <p:sp>
        <p:nvSpPr>
          <p:cNvPr id="4" name="TextBox 3">
            <a:extLst>
              <a:ext uri="{FF2B5EF4-FFF2-40B4-BE49-F238E27FC236}">
                <a16:creationId xmlns:a16="http://schemas.microsoft.com/office/drawing/2014/main" id="{1F3B3323-4B07-B746-8BD1-24AF7834BF85}"/>
              </a:ext>
            </a:extLst>
          </p:cNvPr>
          <p:cNvSpPr txBox="1"/>
          <p:nvPr/>
        </p:nvSpPr>
        <p:spPr>
          <a:xfrm>
            <a:off x="762000" y="2590799"/>
            <a:ext cx="7924800" cy="2308324"/>
          </a:xfrm>
          <a:prstGeom prst="rect">
            <a:avLst/>
          </a:prstGeom>
          <a:noFill/>
          <a:ln w="38100">
            <a:solidFill>
              <a:schemeClr val="accent1"/>
            </a:solidFill>
          </a:ln>
        </p:spPr>
        <p:txBody>
          <a:bodyPr wrap="square" rtlCol="0">
            <a:spAutoFit/>
          </a:bodyPr>
          <a:lstStyle/>
          <a:p>
            <a:r>
              <a:rPr lang="en-US" sz="2400" dirty="0"/>
              <a:t>“ The elder to the elect lady and her children, whom I love in truth, and not only I, but also all who know the truth, 2 because of the truth that abides in us and will be with us forever: 3 Grace, mercy, and peace will be with us, from God the Father and from Jesus Christ the Father's Son, in truth and love..” </a:t>
            </a:r>
          </a:p>
        </p:txBody>
      </p:sp>
    </p:spTree>
    <p:extLst>
      <p:ext uri="{BB962C8B-B14F-4D97-AF65-F5344CB8AC3E}">
        <p14:creationId xmlns:p14="http://schemas.microsoft.com/office/powerpoint/2010/main" val="1279570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BC592-ACF1-5144-83E9-5A76582BF57D}"/>
              </a:ext>
            </a:extLst>
          </p:cNvPr>
          <p:cNvSpPr>
            <a:spLocks noGrp="1"/>
          </p:cNvSpPr>
          <p:nvPr>
            <p:ph type="title"/>
          </p:nvPr>
        </p:nvSpPr>
        <p:spPr/>
        <p:txBody>
          <a:bodyPr>
            <a:normAutofit/>
          </a:bodyPr>
          <a:lstStyle/>
          <a:p>
            <a:r>
              <a:rPr lang="en-US" sz="3200" dirty="0"/>
              <a:t>Brief Outline</a:t>
            </a:r>
          </a:p>
        </p:txBody>
      </p:sp>
      <p:sp>
        <p:nvSpPr>
          <p:cNvPr id="3" name="Content Placeholder 2">
            <a:extLst>
              <a:ext uri="{FF2B5EF4-FFF2-40B4-BE49-F238E27FC236}">
                <a16:creationId xmlns:a16="http://schemas.microsoft.com/office/drawing/2014/main" id="{24EF8EB2-F9BB-784D-9ABA-42E14CB57E50}"/>
              </a:ext>
            </a:extLst>
          </p:cNvPr>
          <p:cNvSpPr>
            <a:spLocks noGrp="1"/>
          </p:cNvSpPr>
          <p:nvPr>
            <p:ph idx="1"/>
          </p:nvPr>
        </p:nvSpPr>
        <p:spPr/>
        <p:txBody>
          <a:bodyPr>
            <a:normAutofit/>
          </a:bodyPr>
          <a:lstStyle/>
          <a:p>
            <a:pPr marL="690372" indent="-571500">
              <a:buFont typeface="+mj-lt"/>
              <a:buAutoNum type="romanUcPeriod" startAt="2"/>
            </a:pPr>
            <a:r>
              <a:rPr lang="en-US" sz="2400" b="1" dirty="0"/>
              <a:t>Walk in love and truth  </a:t>
            </a:r>
            <a:r>
              <a:rPr lang="en-US" sz="2400" dirty="0"/>
              <a:t>(vv. 4-6)</a:t>
            </a:r>
          </a:p>
        </p:txBody>
      </p:sp>
      <p:sp>
        <p:nvSpPr>
          <p:cNvPr id="4" name="TextBox 3">
            <a:extLst>
              <a:ext uri="{FF2B5EF4-FFF2-40B4-BE49-F238E27FC236}">
                <a16:creationId xmlns:a16="http://schemas.microsoft.com/office/drawing/2014/main" id="{1F3B3323-4B07-B746-8BD1-24AF7834BF85}"/>
              </a:ext>
            </a:extLst>
          </p:cNvPr>
          <p:cNvSpPr txBox="1"/>
          <p:nvPr/>
        </p:nvSpPr>
        <p:spPr>
          <a:xfrm>
            <a:off x="647700" y="2438399"/>
            <a:ext cx="8039100" cy="3046987"/>
          </a:xfrm>
          <a:prstGeom prst="rect">
            <a:avLst/>
          </a:prstGeom>
          <a:noFill/>
          <a:ln w="38100">
            <a:solidFill>
              <a:schemeClr val="accent1"/>
            </a:solidFill>
          </a:ln>
        </p:spPr>
        <p:txBody>
          <a:bodyPr wrap="square" rtlCol="0">
            <a:spAutoFit/>
          </a:bodyPr>
          <a:lstStyle/>
          <a:p>
            <a:r>
              <a:rPr lang="en-US" sz="2400" dirty="0"/>
              <a:t>”I rejoiced greatly to find some of your children walking in the truth, just as we were commanded by the Father. 5 And now I ask you, dear lady—not as though I were writing you a new commandment, but the one we have had from the beginning—that we love one another. 6 And this is love, that we walk according to his commandments; this is the commandment, just as you have heard from the beginning, so that you should walk in it.” </a:t>
            </a:r>
          </a:p>
        </p:txBody>
      </p:sp>
    </p:spTree>
    <p:extLst>
      <p:ext uri="{BB962C8B-B14F-4D97-AF65-F5344CB8AC3E}">
        <p14:creationId xmlns:p14="http://schemas.microsoft.com/office/powerpoint/2010/main" val="3367833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BC592-ACF1-5144-83E9-5A76582BF57D}"/>
              </a:ext>
            </a:extLst>
          </p:cNvPr>
          <p:cNvSpPr>
            <a:spLocks noGrp="1"/>
          </p:cNvSpPr>
          <p:nvPr>
            <p:ph type="title"/>
          </p:nvPr>
        </p:nvSpPr>
        <p:spPr/>
        <p:txBody>
          <a:bodyPr>
            <a:normAutofit/>
          </a:bodyPr>
          <a:lstStyle/>
          <a:p>
            <a:r>
              <a:rPr lang="en-US" sz="3200" dirty="0"/>
              <a:t>Brief Outline</a:t>
            </a:r>
          </a:p>
        </p:txBody>
      </p:sp>
      <p:sp>
        <p:nvSpPr>
          <p:cNvPr id="3" name="Content Placeholder 2">
            <a:extLst>
              <a:ext uri="{FF2B5EF4-FFF2-40B4-BE49-F238E27FC236}">
                <a16:creationId xmlns:a16="http://schemas.microsoft.com/office/drawing/2014/main" id="{24EF8EB2-F9BB-784D-9ABA-42E14CB57E50}"/>
              </a:ext>
            </a:extLst>
          </p:cNvPr>
          <p:cNvSpPr>
            <a:spLocks noGrp="1"/>
          </p:cNvSpPr>
          <p:nvPr>
            <p:ph idx="1"/>
          </p:nvPr>
        </p:nvSpPr>
        <p:spPr>
          <a:xfrm>
            <a:off x="266700" y="1524000"/>
            <a:ext cx="8610600" cy="4876801"/>
          </a:xfrm>
        </p:spPr>
        <p:txBody>
          <a:bodyPr>
            <a:normAutofit/>
          </a:bodyPr>
          <a:lstStyle/>
          <a:p>
            <a:pPr marL="633222" indent="-514350">
              <a:buFont typeface="+mj-lt"/>
              <a:buAutoNum type="romanLcPeriod" startAt="3"/>
            </a:pPr>
            <a:r>
              <a:rPr lang="en-US" sz="2400" b="1" dirty="0"/>
              <a:t>Abide in teachings of Christ - Stand against error</a:t>
            </a:r>
            <a:r>
              <a:rPr lang="en-US" sz="2400" dirty="0"/>
              <a:t> (vv. 7-11)</a:t>
            </a:r>
          </a:p>
        </p:txBody>
      </p:sp>
      <p:sp>
        <p:nvSpPr>
          <p:cNvPr id="4" name="TextBox 3">
            <a:extLst>
              <a:ext uri="{FF2B5EF4-FFF2-40B4-BE49-F238E27FC236}">
                <a16:creationId xmlns:a16="http://schemas.microsoft.com/office/drawing/2014/main" id="{CDFADF9B-DFF9-AC46-B7AA-990AC1A61B29}"/>
              </a:ext>
            </a:extLst>
          </p:cNvPr>
          <p:cNvSpPr txBox="1"/>
          <p:nvPr/>
        </p:nvSpPr>
        <p:spPr>
          <a:xfrm>
            <a:off x="457200" y="2133600"/>
            <a:ext cx="8420100" cy="3785652"/>
          </a:xfrm>
          <a:prstGeom prst="rect">
            <a:avLst/>
          </a:prstGeom>
          <a:noFill/>
          <a:ln w="38100">
            <a:solidFill>
              <a:schemeClr val="accent1"/>
            </a:solidFill>
          </a:ln>
        </p:spPr>
        <p:txBody>
          <a:bodyPr wrap="square" rtlCol="0">
            <a:spAutoFit/>
          </a:bodyPr>
          <a:lstStyle/>
          <a:p>
            <a:r>
              <a:rPr lang="en-US" sz="2400" dirty="0"/>
              <a:t>"For many deceivers have gone out into the world, those who do not confess the coming of Jesus Christ in the flesh. Such a one is the deceiver and the antichrist. 8 Watch yourselves, so that you may not lose what we have worked for, but may win a full reward. 9 Everyone who goes on ahead and does not abide in the teaching of Christ, does not have God. Whoever abides in the teaching has both the Father and the Son. 10 If anyone comes to you and does not bring this teaching, do not receive him into your house or give him any greeting, 11 for whoever greets him takes part in his wicked works.” </a:t>
            </a:r>
          </a:p>
        </p:txBody>
      </p:sp>
    </p:spTree>
    <p:extLst>
      <p:ext uri="{BB962C8B-B14F-4D97-AF65-F5344CB8AC3E}">
        <p14:creationId xmlns:p14="http://schemas.microsoft.com/office/powerpoint/2010/main" val="1527340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BC592-ACF1-5144-83E9-5A76582BF57D}"/>
              </a:ext>
            </a:extLst>
          </p:cNvPr>
          <p:cNvSpPr>
            <a:spLocks noGrp="1"/>
          </p:cNvSpPr>
          <p:nvPr>
            <p:ph type="title"/>
          </p:nvPr>
        </p:nvSpPr>
        <p:spPr/>
        <p:txBody>
          <a:bodyPr>
            <a:normAutofit/>
          </a:bodyPr>
          <a:lstStyle/>
          <a:p>
            <a:r>
              <a:rPr lang="en-US" sz="3200" dirty="0"/>
              <a:t>Brief Outline</a:t>
            </a:r>
          </a:p>
        </p:txBody>
      </p:sp>
      <p:sp>
        <p:nvSpPr>
          <p:cNvPr id="3" name="Content Placeholder 2">
            <a:extLst>
              <a:ext uri="{FF2B5EF4-FFF2-40B4-BE49-F238E27FC236}">
                <a16:creationId xmlns:a16="http://schemas.microsoft.com/office/drawing/2014/main" id="{24EF8EB2-F9BB-784D-9ABA-42E14CB57E50}"/>
              </a:ext>
            </a:extLst>
          </p:cNvPr>
          <p:cNvSpPr>
            <a:spLocks noGrp="1"/>
          </p:cNvSpPr>
          <p:nvPr>
            <p:ph idx="1"/>
          </p:nvPr>
        </p:nvSpPr>
        <p:spPr/>
        <p:txBody>
          <a:bodyPr>
            <a:normAutofit/>
          </a:bodyPr>
          <a:lstStyle/>
          <a:p>
            <a:pPr marL="690372" indent="-571500">
              <a:buFont typeface="+mj-lt"/>
              <a:buAutoNum type="romanUcPeriod" startAt="4"/>
            </a:pPr>
            <a:r>
              <a:rPr lang="en-US" sz="2400" b="1" dirty="0"/>
              <a:t>Conclusion (v. 12-13)</a:t>
            </a:r>
          </a:p>
        </p:txBody>
      </p:sp>
      <p:sp>
        <p:nvSpPr>
          <p:cNvPr id="4" name="TextBox 3">
            <a:extLst>
              <a:ext uri="{FF2B5EF4-FFF2-40B4-BE49-F238E27FC236}">
                <a16:creationId xmlns:a16="http://schemas.microsoft.com/office/drawing/2014/main" id="{79327EE5-6A15-7E49-86EC-A4693D217980}"/>
              </a:ext>
            </a:extLst>
          </p:cNvPr>
          <p:cNvSpPr txBox="1"/>
          <p:nvPr/>
        </p:nvSpPr>
        <p:spPr>
          <a:xfrm>
            <a:off x="838200" y="2590800"/>
            <a:ext cx="7848600" cy="1569660"/>
          </a:xfrm>
          <a:prstGeom prst="rect">
            <a:avLst/>
          </a:prstGeom>
          <a:noFill/>
          <a:ln w="38100">
            <a:solidFill>
              <a:schemeClr val="accent1"/>
            </a:solidFill>
          </a:ln>
        </p:spPr>
        <p:txBody>
          <a:bodyPr wrap="square" rtlCol="0">
            <a:spAutoFit/>
          </a:bodyPr>
          <a:lstStyle/>
          <a:p>
            <a:r>
              <a:rPr lang="en-US" sz="2400" dirty="0"/>
              <a:t>” 12 Though I have much to write to you, I would rather not use paper and ink. Instead I hope to come to you and talk face to face, so that our joy may be complete. 13 The children of your elect sister greet you.” </a:t>
            </a:r>
          </a:p>
        </p:txBody>
      </p:sp>
    </p:spTree>
    <p:extLst>
      <p:ext uri="{BB962C8B-B14F-4D97-AF65-F5344CB8AC3E}">
        <p14:creationId xmlns:p14="http://schemas.microsoft.com/office/powerpoint/2010/main" val="2998135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3 John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2 John</a:t>
            </a:r>
          </a:p>
        </p:txBody>
      </p:sp>
      <p:sp>
        <p:nvSpPr>
          <p:cNvPr id="3" name="Content Placeholder 2"/>
          <p:cNvSpPr>
            <a:spLocks noGrp="1"/>
          </p:cNvSpPr>
          <p:nvPr>
            <p:ph idx="1"/>
          </p:nvPr>
        </p:nvSpPr>
        <p:spPr>
          <a:xfrm>
            <a:off x="1219200" y="12192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81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715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295400" y="3886200"/>
            <a:ext cx="2286000" cy="369332"/>
          </a:xfrm>
          <a:prstGeom prst="rect">
            <a:avLst/>
          </a:prstGeom>
          <a:noFill/>
        </p:spPr>
        <p:txBody>
          <a:bodyPr wrap="square" rtlCol="0">
            <a:spAutoFit/>
          </a:bodyPr>
          <a:lstStyle/>
          <a:p>
            <a:r>
              <a:rPr lang="en-US" dirty="0"/>
              <a:t>      </a:t>
            </a:r>
            <a:r>
              <a:rPr lang="en-US" sz="1600" b="1" dirty="0"/>
              <a:t>Verses 1-3</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17907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7244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172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6388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276600" y="3886200"/>
            <a:ext cx="3276600" cy="338554"/>
          </a:xfrm>
          <a:prstGeom prst="rect">
            <a:avLst/>
          </a:prstGeom>
          <a:noFill/>
        </p:spPr>
        <p:txBody>
          <a:bodyPr wrap="square" rtlCol="0">
            <a:spAutoFit/>
          </a:bodyPr>
          <a:lstStyle/>
          <a:p>
            <a:r>
              <a:rPr lang="en-US" sz="1600" b="1" dirty="0"/>
              <a:t>     Verses 4-6</a:t>
            </a:r>
          </a:p>
        </p:txBody>
      </p:sp>
      <p:sp>
        <p:nvSpPr>
          <p:cNvPr id="52" name="TextBox 51"/>
          <p:cNvSpPr txBox="1"/>
          <p:nvPr/>
        </p:nvSpPr>
        <p:spPr>
          <a:xfrm>
            <a:off x="6934200" y="3886200"/>
            <a:ext cx="1600200" cy="338554"/>
          </a:xfrm>
          <a:prstGeom prst="rect">
            <a:avLst/>
          </a:prstGeom>
          <a:noFill/>
        </p:spPr>
        <p:txBody>
          <a:bodyPr wrap="square" rtlCol="0">
            <a:spAutoFit/>
          </a:bodyPr>
          <a:lstStyle/>
          <a:p>
            <a:r>
              <a:rPr lang="en-US" sz="1600" dirty="0"/>
              <a:t>     </a:t>
            </a:r>
            <a:r>
              <a:rPr lang="en-US" sz="1600" b="1" dirty="0"/>
              <a:t>Verses 12-13</a:t>
            </a:r>
          </a:p>
        </p:txBody>
      </p:sp>
      <p:cxnSp>
        <p:nvCxnSpPr>
          <p:cNvPr id="104" name="Straight Connector 103"/>
          <p:cNvCxnSpPr/>
          <p:nvPr/>
        </p:nvCxnSpPr>
        <p:spPr>
          <a:xfrm rot="5400000">
            <a:off x="2552700" y="5219700"/>
            <a:ext cx="990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030461" y="439823"/>
            <a:ext cx="864736" cy="707886"/>
          </a:xfrm>
          <a:prstGeom prst="rect">
            <a:avLst/>
          </a:prstGeom>
          <a:solidFill>
            <a:schemeClr val="accent1"/>
          </a:solidFill>
        </p:spPr>
        <p:txBody>
          <a:bodyPr wrap="square" rtlCol="0">
            <a:spAutoFit/>
          </a:bodyPr>
          <a:lstStyle/>
          <a:p>
            <a:r>
              <a:rPr lang="en-US" sz="2000" b="1" dirty="0"/>
              <a:t> A.D 85-90  </a:t>
            </a:r>
          </a:p>
        </p:txBody>
      </p:sp>
      <p:cxnSp>
        <p:nvCxnSpPr>
          <p:cNvPr id="60" name="Straight Connector 59"/>
          <p:cNvCxnSpPr/>
          <p:nvPr/>
        </p:nvCxnSpPr>
        <p:spPr>
          <a:xfrm rot="5400000">
            <a:off x="4305300" y="49149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7719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5181600" y="3886200"/>
            <a:ext cx="1299574" cy="338554"/>
          </a:xfrm>
          <a:prstGeom prst="rect">
            <a:avLst/>
          </a:prstGeom>
          <a:noFill/>
        </p:spPr>
        <p:txBody>
          <a:bodyPr wrap="square" rtlCol="0">
            <a:spAutoFit/>
          </a:bodyPr>
          <a:lstStyle/>
          <a:p>
            <a:r>
              <a:rPr lang="en-US" sz="1600" b="1" dirty="0"/>
              <a:t>  Verses 7-11</a:t>
            </a:r>
          </a:p>
        </p:txBody>
      </p:sp>
      <p:sp>
        <p:nvSpPr>
          <p:cNvPr id="50" name="TextBox 49"/>
          <p:cNvSpPr txBox="1"/>
          <p:nvPr/>
        </p:nvSpPr>
        <p:spPr>
          <a:xfrm>
            <a:off x="1371600" y="1447800"/>
            <a:ext cx="1968692" cy="369332"/>
          </a:xfrm>
          <a:prstGeom prst="rect">
            <a:avLst/>
          </a:prstGeom>
          <a:noFill/>
        </p:spPr>
        <p:txBody>
          <a:bodyPr wrap="square" rtlCol="0">
            <a:spAutoFit/>
          </a:bodyPr>
          <a:lstStyle/>
          <a:p>
            <a:r>
              <a:rPr lang="en-US" dirty="0">
                <a:latin typeface="Arial Black" pitchFamily="34" charset="0"/>
              </a:rPr>
              <a:t>Introduction</a:t>
            </a:r>
          </a:p>
        </p:txBody>
      </p:sp>
      <p:sp>
        <p:nvSpPr>
          <p:cNvPr id="51" name="TextBox 50"/>
          <p:cNvSpPr txBox="1"/>
          <p:nvPr/>
        </p:nvSpPr>
        <p:spPr>
          <a:xfrm>
            <a:off x="3429000" y="1447800"/>
            <a:ext cx="1976283" cy="584775"/>
          </a:xfrm>
          <a:prstGeom prst="rect">
            <a:avLst/>
          </a:prstGeom>
          <a:noFill/>
        </p:spPr>
        <p:txBody>
          <a:bodyPr wrap="square" rtlCol="0">
            <a:spAutoFit/>
          </a:bodyPr>
          <a:lstStyle/>
          <a:p>
            <a:r>
              <a:rPr lang="en-US" sz="1600" dirty="0">
                <a:latin typeface="Arial Black" pitchFamily="34" charset="0"/>
              </a:rPr>
              <a:t> Walk in Truth</a:t>
            </a:r>
          </a:p>
          <a:p>
            <a:r>
              <a:rPr lang="en-US" sz="1600" dirty="0">
                <a:latin typeface="Arial Black" pitchFamily="34" charset="0"/>
              </a:rPr>
              <a:t>    and Love</a:t>
            </a:r>
          </a:p>
        </p:txBody>
      </p:sp>
      <p:sp>
        <p:nvSpPr>
          <p:cNvPr id="53" name="TextBox 52"/>
          <p:cNvSpPr txBox="1"/>
          <p:nvPr/>
        </p:nvSpPr>
        <p:spPr>
          <a:xfrm>
            <a:off x="5257800" y="1447800"/>
            <a:ext cx="1976938" cy="584775"/>
          </a:xfrm>
          <a:prstGeom prst="rect">
            <a:avLst/>
          </a:prstGeom>
          <a:noFill/>
        </p:spPr>
        <p:txBody>
          <a:bodyPr wrap="square" rtlCol="0">
            <a:spAutoFit/>
          </a:bodyPr>
          <a:lstStyle/>
          <a:p>
            <a:r>
              <a:rPr lang="en-US" sz="1600" dirty="0">
                <a:solidFill>
                  <a:srgbClr val="FFFF00"/>
                </a:solidFill>
                <a:latin typeface="Arial Black" pitchFamily="34" charset="0"/>
              </a:rPr>
              <a:t> </a:t>
            </a:r>
            <a:r>
              <a:rPr lang="en-US" sz="1600" dirty="0">
                <a:latin typeface="Arial Black" pitchFamily="34" charset="0"/>
              </a:rPr>
              <a:t>Stand Against </a:t>
            </a:r>
          </a:p>
          <a:p>
            <a:r>
              <a:rPr lang="en-US" sz="1600" dirty="0">
                <a:latin typeface="Arial Black" pitchFamily="34" charset="0"/>
              </a:rPr>
              <a:t>        Error</a:t>
            </a:r>
          </a:p>
        </p:txBody>
      </p:sp>
      <p:sp>
        <p:nvSpPr>
          <p:cNvPr id="54" name="TextBox 53"/>
          <p:cNvSpPr txBox="1"/>
          <p:nvPr/>
        </p:nvSpPr>
        <p:spPr>
          <a:xfrm>
            <a:off x="7239000" y="1447800"/>
            <a:ext cx="1437701" cy="369332"/>
          </a:xfrm>
          <a:prstGeom prst="rect">
            <a:avLst/>
          </a:prstGeom>
          <a:noFill/>
        </p:spPr>
        <p:txBody>
          <a:bodyPr wrap="none" rtlCol="0">
            <a:spAutoFit/>
          </a:bodyPr>
          <a:lstStyle/>
          <a:p>
            <a:r>
              <a:rPr lang="en-US" sz="1600" dirty="0">
                <a:latin typeface="Arial Black" pitchFamily="34" charset="0"/>
              </a:rPr>
              <a:t>Conclusio</a:t>
            </a:r>
            <a:r>
              <a:rPr lang="en-US" dirty="0">
                <a:latin typeface="Arial Black" pitchFamily="34" charset="0"/>
              </a:rPr>
              <a:t>n</a:t>
            </a:r>
          </a:p>
        </p:txBody>
      </p:sp>
      <p:sp>
        <p:nvSpPr>
          <p:cNvPr id="55" name="TextBox 54"/>
          <p:cNvSpPr txBox="1"/>
          <p:nvPr/>
        </p:nvSpPr>
        <p:spPr>
          <a:xfrm>
            <a:off x="0" y="4343400"/>
            <a:ext cx="1067921" cy="369332"/>
          </a:xfrm>
          <a:prstGeom prst="rect">
            <a:avLst/>
          </a:prstGeom>
          <a:noFill/>
        </p:spPr>
        <p:txBody>
          <a:bodyPr wrap="none" rtlCol="0">
            <a:spAutoFit/>
          </a:bodyPr>
          <a:lstStyle/>
          <a:p>
            <a:r>
              <a:rPr lang="en-US" dirty="0"/>
              <a:t>Emphasis</a:t>
            </a:r>
          </a:p>
        </p:txBody>
      </p:sp>
      <p:sp>
        <p:nvSpPr>
          <p:cNvPr id="57" name="TextBox 56"/>
          <p:cNvSpPr txBox="1"/>
          <p:nvPr/>
        </p:nvSpPr>
        <p:spPr>
          <a:xfrm>
            <a:off x="0" y="4724400"/>
            <a:ext cx="1066800" cy="369332"/>
          </a:xfrm>
          <a:prstGeom prst="rect">
            <a:avLst/>
          </a:prstGeom>
          <a:noFill/>
        </p:spPr>
        <p:txBody>
          <a:bodyPr wrap="square" rtlCol="0">
            <a:spAutoFit/>
          </a:bodyPr>
          <a:lstStyle/>
          <a:p>
            <a:r>
              <a:rPr lang="en-US" dirty="0"/>
              <a:t>       Tone</a:t>
            </a:r>
          </a:p>
        </p:txBody>
      </p:sp>
      <p:sp>
        <p:nvSpPr>
          <p:cNvPr id="58" name="TextBox 57"/>
          <p:cNvSpPr txBox="1"/>
          <p:nvPr/>
        </p:nvSpPr>
        <p:spPr>
          <a:xfrm>
            <a:off x="0" y="5181600"/>
            <a:ext cx="1219200" cy="584775"/>
          </a:xfrm>
          <a:prstGeom prst="rect">
            <a:avLst/>
          </a:prstGeom>
          <a:noFill/>
        </p:spPr>
        <p:txBody>
          <a:bodyPr wrap="square" rtlCol="0">
            <a:spAutoFit/>
          </a:bodyPr>
          <a:lstStyle/>
          <a:p>
            <a:r>
              <a:rPr lang="en-US" sz="1600" dirty="0"/>
              <a:t>    Personal </a:t>
            </a:r>
          </a:p>
          <a:p>
            <a:r>
              <a:rPr lang="en-US" sz="1600" dirty="0"/>
              <a:t>      Touch</a:t>
            </a:r>
          </a:p>
        </p:txBody>
      </p:sp>
      <p:sp>
        <p:nvSpPr>
          <p:cNvPr id="59" name="TextBox 58"/>
          <p:cNvSpPr txBox="1"/>
          <p:nvPr/>
        </p:nvSpPr>
        <p:spPr>
          <a:xfrm>
            <a:off x="152400" y="5715000"/>
            <a:ext cx="833883" cy="369332"/>
          </a:xfrm>
          <a:prstGeom prst="rect">
            <a:avLst/>
          </a:prstGeom>
          <a:noFill/>
        </p:spPr>
        <p:txBody>
          <a:bodyPr wrap="none" rtlCol="0">
            <a:spAutoFit/>
          </a:bodyPr>
          <a:lstStyle/>
          <a:p>
            <a:r>
              <a:rPr lang="en-US" dirty="0"/>
              <a:t>Theme</a:t>
            </a:r>
          </a:p>
        </p:txBody>
      </p:sp>
      <p:sp>
        <p:nvSpPr>
          <p:cNvPr id="61" name="TextBox 60"/>
          <p:cNvSpPr txBox="1"/>
          <p:nvPr/>
        </p:nvSpPr>
        <p:spPr>
          <a:xfrm>
            <a:off x="-26402" y="6216878"/>
            <a:ext cx="1752599" cy="338554"/>
          </a:xfrm>
          <a:prstGeom prst="rect">
            <a:avLst/>
          </a:prstGeom>
          <a:noFill/>
        </p:spPr>
        <p:txBody>
          <a:bodyPr wrap="square" rtlCol="0">
            <a:spAutoFit/>
          </a:bodyPr>
          <a:lstStyle/>
          <a:p>
            <a:r>
              <a:rPr lang="en-US" sz="1600" dirty="0"/>
              <a:t>Key Verses</a:t>
            </a:r>
          </a:p>
        </p:txBody>
      </p:sp>
      <p:cxnSp>
        <p:nvCxnSpPr>
          <p:cNvPr id="64" name="Straight Connector 63"/>
          <p:cNvCxnSpPr/>
          <p:nvPr/>
        </p:nvCxnSpPr>
        <p:spPr>
          <a:xfrm rot="5400000">
            <a:off x="6438900" y="5219700"/>
            <a:ext cx="990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1395060" y="4338365"/>
            <a:ext cx="3610680" cy="369332"/>
          </a:xfrm>
          <a:prstGeom prst="rect">
            <a:avLst/>
          </a:prstGeom>
          <a:noFill/>
        </p:spPr>
        <p:txBody>
          <a:bodyPr wrap="square" rtlCol="0">
            <a:spAutoFit/>
          </a:bodyPr>
          <a:lstStyle/>
          <a:p>
            <a:r>
              <a:rPr lang="en-US" dirty="0"/>
              <a:t>Encouragement to love and affirm</a:t>
            </a:r>
          </a:p>
        </p:txBody>
      </p:sp>
      <p:sp>
        <p:nvSpPr>
          <p:cNvPr id="68" name="TextBox 67"/>
          <p:cNvSpPr txBox="1"/>
          <p:nvPr/>
        </p:nvSpPr>
        <p:spPr>
          <a:xfrm>
            <a:off x="5333999" y="4338365"/>
            <a:ext cx="2832057" cy="369332"/>
          </a:xfrm>
          <a:prstGeom prst="rect">
            <a:avLst/>
          </a:prstGeom>
          <a:noFill/>
        </p:spPr>
        <p:txBody>
          <a:bodyPr wrap="none" rtlCol="0">
            <a:spAutoFit/>
          </a:bodyPr>
          <a:lstStyle/>
          <a:p>
            <a:r>
              <a:rPr lang="en-US" dirty="0"/>
              <a:t>Exhortation to be discerning</a:t>
            </a:r>
          </a:p>
        </p:txBody>
      </p:sp>
      <p:sp>
        <p:nvSpPr>
          <p:cNvPr id="69" name="TextBox 68"/>
          <p:cNvSpPr txBox="1"/>
          <p:nvPr/>
        </p:nvSpPr>
        <p:spPr>
          <a:xfrm>
            <a:off x="1371600" y="4724400"/>
            <a:ext cx="1295400" cy="369332"/>
          </a:xfrm>
          <a:prstGeom prst="rect">
            <a:avLst/>
          </a:prstGeom>
          <a:noFill/>
        </p:spPr>
        <p:txBody>
          <a:bodyPr wrap="square" rtlCol="0">
            <a:spAutoFit/>
          </a:bodyPr>
          <a:lstStyle/>
          <a:p>
            <a:r>
              <a:rPr lang="en-US" dirty="0"/>
              <a:t>     Gracious</a:t>
            </a:r>
          </a:p>
        </p:txBody>
      </p:sp>
      <p:sp>
        <p:nvSpPr>
          <p:cNvPr id="70" name="TextBox 69"/>
          <p:cNvSpPr txBox="1"/>
          <p:nvPr/>
        </p:nvSpPr>
        <p:spPr>
          <a:xfrm>
            <a:off x="3429000" y="4724400"/>
            <a:ext cx="1392779" cy="369332"/>
          </a:xfrm>
          <a:prstGeom prst="rect">
            <a:avLst/>
          </a:prstGeom>
          <a:noFill/>
        </p:spPr>
        <p:txBody>
          <a:bodyPr wrap="square" rtlCol="0">
            <a:spAutoFit/>
          </a:bodyPr>
          <a:lstStyle/>
          <a:p>
            <a:r>
              <a:rPr lang="en-US" dirty="0"/>
              <a:t>Concerned</a:t>
            </a:r>
          </a:p>
        </p:txBody>
      </p:sp>
      <p:sp>
        <p:nvSpPr>
          <p:cNvPr id="72" name="TextBox 71"/>
          <p:cNvSpPr txBox="1"/>
          <p:nvPr/>
        </p:nvSpPr>
        <p:spPr>
          <a:xfrm>
            <a:off x="5410200" y="4724400"/>
            <a:ext cx="1143000" cy="369332"/>
          </a:xfrm>
          <a:prstGeom prst="rect">
            <a:avLst/>
          </a:prstGeom>
          <a:noFill/>
        </p:spPr>
        <p:txBody>
          <a:bodyPr wrap="square" rtlCol="0">
            <a:spAutoFit/>
          </a:bodyPr>
          <a:lstStyle/>
          <a:p>
            <a:r>
              <a:rPr lang="en-US" dirty="0"/>
              <a:t>  Strong</a:t>
            </a:r>
          </a:p>
        </p:txBody>
      </p:sp>
      <p:sp>
        <p:nvSpPr>
          <p:cNvPr id="74" name="TextBox 73"/>
          <p:cNvSpPr txBox="1"/>
          <p:nvPr/>
        </p:nvSpPr>
        <p:spPr>
          <a:xfrm>
            <a:off x="7162800" y="4724400"/>
            <a:ext cx="756938" cy="369332"/>
          </a:xfrm>
          <a:prstGeom prst="rect">
            <a:avLst/>
          </a:prstGeom>
          <a:noFill/>
        </p:spPr>
        <p:txBody>
          <a:bodyPr wrap="none" rtlCol="0">
            <a:spAutoFit/>
          </a:bodyPr>
          <a:lstStyle/>
          <a:p>
            <a:r>
              <a:rPr lang="en-US" dirty="0"/>
              <a:t>Warm</a:t>
            </a:r>
          </a:p>
        </p:txBody>
      </p:sp>
      <p:sp>
        <p:nvSpPr>
          <p:cNvPr id="76" name="TextBox 75"/>
          <p:cNvSpPr txBox="1"/>
          <p:nvPr/>
        </p:nvSpPr>
        <p:spPr>
          <a:xfrm>
            <a:off x="1295400" y="5105400"/>
            <a:ext cx="1599797" cy="646331"/>
          </a:xfrm>
          <a:prstGeom prst="rect">
            <a:avLst/>
          </a:prstGeom>
          <a:noFill/>
        </p:spPr>
        <p:txBody>
          <a:bodyPr wrap="square" rtlCol="0">
            <a:spAutoFit/>
          </a:bodyPr>
          <a:lstStyle/>
          <a:p>
            <a:r>
              <a:rPr lang="en-US" i="1" dirty="0"/>
              <a:t>“I love you”</a:t>
            </a:r>
            <a:br>
              <a:rPr lang="en-US" i="1" dirty="0"/>
            </a:br>
            <a:r>
              <a:rPr lang="en-US" dirty="0"/>
              <a:t>(implied, v. 1)</a:t>
            </a:r>
          </a:p>
        </p:txBody>
      </p:sp>
      <p:sp>
        <p:nvSpPr>
          <p:cNvPr id="78" name="TextBox 77"/>
          <p:cNvSpPr txBox="1"/>
          <p:nvPr/>
        </p:nvSpPr>
        <p:spPr>
          <a:xfrm>
            <a:off x="3200400" y="5181600"/>
            <a:ext cx="1854789" cy="369332"/>
          </a:xfrm>
          <a:prstGeom prst="rect">
            <a:avLst/>
          </a:prstGeom>
          <a:noFill/>
        </p:spPr>
        <p:txBody>
          <a:bodyPr wrap="square" rtlCol="0">
            <a:spAutoFit/>
          </a:bodyPr>
          <a:lstStyle/>
          <a:p>
            <a:r>
              <a:rPr lang="en-US" i="1" dirty="0"/>
              <a:t>“I ask you” (v. 5)</a:t>
            </a:r>
          </a:p>
        </p:txBody>
      </p:sp>
      <p:sp>
        <p:nvSpPr>
          <p:cNvPr id="79" name="TextBox 78"/>
          <p:cNvSpPr txBox="1"/>
          <p:nvPr/>
        </p:nvSpPr>
        <p:spPr>
          <a:xfrm>
            <a:off x="5029200" y="5181600"/>
            <a:ext cx="2099305" cy="369332"/>
          </a:xfrm>
          <a:prstGeom prst="rect">
            <a:avLst/>
          </a:prstGeom>
          <a:noFill/>
        </p:spPr>
        <p:txBody>
          <a:bodyPr wrap="square" rtlCol="0">
            <a:spAutoFit/>
          </a:bodyPr>
          <a:lstStyle/>
          <a:p>
            <a:r>
              <a:rPr lang="en-US" i="1" dirty="0"/>
              <a:t>“I warn you” (v. 8)</a:t>
            </a:r>
          </a:p>
        </p:txBody>
      </p:sp>
      <p:sp>
        <p:nvSpPr>
          <p:cNvPr id="80" name="TextBox 79"/>
          <p:cNvSpPr txBox="1"/>
          <p:nvPr/>
        </p:nvSpPr>
        <p:spPr>
          <a:xfrm>
            <a:off x="6858000" y="5105400"/>
            <a:ext cx="1768330" cy="646331"/>
          </a:xfrm>
          <a:prstGeom prst="rect">
            <a:avLst/>
          </a:prstGeom>
          <a:noFill/>
        </p:spPr>
        <p:txBody>
          <a:bodyPr wrap="square" rtlCol="0">
            <a:spAutoFit/>
          </a:bodyPr>
          <a:lstStyle/>
          <a:p>
            <a:r>
              <a:rPr lang="en-US" dirty="0"/>
              <a:t>“</a:t>
            </a:r>
            <a:r>
              <a:rPr lang="en-US" i="1" dirty="0"/>
              <a:t>I hope to come</a:t>
            </a:r>
          </a:p>
          <a:p>
            <a:r>
              <a:rPr lang="en-US" i="1" dirty="0"/>
              <a:t>   to you</a:t>
            </a:r>
            <a:r>
              <a:rPr lang="en-US" dirty="0"/>
              <a:t>” (v.12) </a:t>
            </a:r>
          </a:p>
        </p:txBody>
      </p:sp>
      <p:sp>
        <p:nvSpPr>
          <p:cNvPr id="81" name="TextBox 80"/>
          <p:cNvSpPr txBox="1"/>
          <p:nvPr/>
        </p:nvSpPr>
        <p:spPr>
          <a:xfrm>
            <a:off x="2209800" y="5791200"/>
            <a:ext cx="5257800" cy="369332"/>
          </a:xfrm>
          <a:prstGeom prst="rect">
            <a:avLst/>
          </a:prstGeom>
          <a:noFill/>
        </p:spPr>
        <p:txBody>
          <a:bodyPr wrap="square" rtlCol="0">
            <a:spAutoFit/>
          </a:bodyPr>
          <a:lstStyle/>
          <a:p>
            <a:r>
              <a:rPr lang="en-US" dirty="0"/>
              <a:t>  Loving others within the limits that truth allows </a:t>
            </a:r>
          </a:p>
        </p:txBody>
      </p:sp>
      <p:sp>
        <p:nvSpPr>
          <p:cNvPr id="85" name="TextBox 84"/>
          <p:cNvSpPr txBox="1"/>
          <p:nvPr/>
        </p:nvSpPr>
        <p:spPr>
          <a:xfrm>
            <a:off x="2366402" y="6156812"/>
            <a:ext cx="5630396" cy="369332"/>
          </a:xfrm>
          <a:prstGeom prst="rect">
            <a:avLst/>
          </a:prstGeom>
          <a:noFill/>
        </p:spPr>
        <p:txBody>
          <a:bodyPr wrap="square" rtlCol="0">
            <a:spAutoFit/>
          </a:bodyPr>
          <a:lstStyle/>
          <a:p>
            <a:r>
              <a:rPr lang="en-US" dirty="0"/>
              <a:t> Commandment to love one another --- Verses 5-6</a:t>
            </a:r>
          </a:p>
        </p:txBody>
      </p:sp>
      <p:sp>
        <p:nvSpPr>
          <p:cNvPr id="86" name="TextBox 85"/>
          <p:cNvSpPr txBox="1"/>
          <p:nvPr/>
        </p:nvSpPr>
        <p:spPr>
          <a:xfrm>
            <a:off x="1295400" y="2286000"/>
            <a:ext cx="2200498" cy="923330"/>
          </a:xfrm>
          <a:prstGeom prst="rect">
            <a:avLst/>
          </a:prstGeom>
          <a:noFill/>
        </p:spPr>
        <p:txBody>
          <a:bodyPr wrap="square" rtlCol="0">
            <a:spAutoFit/>
          </a:bodyPr>
          <a:lstStyle/>
          <a:p>
            <a:pPr>
              <a:buFont typeface="Arial" pitchFamily="34" charset="0"/>
              <a:buChar char="•"/>
            </a:pPr>
            <a:r>
              <a:rPr lang="en-US" dirty="0"/>
              <a:t>Greeting</a:t>
            </a:r>
          </a:p>
          <a:p>
            <a:pPr>
              <a:buFont typeface="Arial" pitchFamily="34" charset="0"/>
              <a:buChar char="•"/>
            </a:pPr>
            <a:r>
              <a:rPr lang="en-US" dirty="0"/>
              <a:t>Affirmation</a:t>
            </a:r>
          </a:p>
          <a:p>
            <a:pPr>
              <a:buFont typeface="Arial" pitchFamily="34" charset="0"/>
              <a:buChar char="•"/>
            </a:pPr>
            <a:r>
              <a:rPr lang="en-US" dirty="0"/>
              <a:t>Encouragement</a:t>
            </a:r>
          </a:p>
        </p:txBody>
      </p:sp>
      <p:sp>
        <p:nvSpPr>
          <p:cNvPr id="87" name="TextBox 86"/>
          <p:cNvSpPr txBox="1"/>
          <p:nvPr/>
        </p:nvSpPr>
        <p:spPr>
          <a:xfrm>
            <a:off x="3200400" y="2286000"/>
            <a:ext cx="2589860" cy="1077218"/>
          </a:xfrm>
          <a:prstGeom prst="rect">
            <a:avLst/>
          </a:prstGeom>
          <a:noFill/>
        </p:spPr>
        <p:txBody>
          <a:bodyPr wrap="square" rtlCol="0">
            <a:spAutoFit/>
          </a:bodyPr>
          <a:lstStyle/>
          <a:p>
            <a:pPr>
              <a:buFont typeface="Arial" pitchFamily="34" charset="0"/>
              <a:buChar char="•"/>
            </a:pPr>
            <a:r>
              <a:rPr lang="en-US" sz="1600" dirty="0"/>
              <a:t>The “Lady’s “children</a:t>
            </a:r>
          </a:p>
          <a:p>
            <a:pPr>
              <a:buFont typeface="Arial" pitchFamily="34" charset="0"/>
              <a:buChar char="•"/>
            </a:pPr>
            <a:r>
              <a:rPr lang="en-US" sz="1600" dirty="0"/>
              <a:t>The lady herself</a:t>
            </a:r>
          </a:p>
          <a:p>
            <a:pPr>
              <a:buFont typeface="Arial" pitchFamily="34" charset="0"/>
              <a:buChar char="•"/>
            </a:pPr>
            <a:r>
              <a:rPr lang="en-US" sz="1600" dirty="0"/>
              <a:t>Love one another</a:t>
            </a:r>
          </a:p>
          <a:p>
            <a:pPr>
              <a:buFont typeface="Arial" pitchFamily="34" charset="0"/>
              <a:buChar char="•"/>
            </a:pPr>
            <a:r>
              <a:rPr lang="en-US" sz="1600" dirty="0"/>
              <a:t>Walk in obedience</a:t>
            </a:r>
          </a:p>
        </p:txBody>
      </p:sp>
      <p:sp>
        <p:nvSpPr>
          <p:cNvPr id="88" name="TextBox 87"/>
          <p:cNvSpPr txBox="1"/>
          <p:nvPr/>
        </p:nvSpPr>
        <p:spPr>
          <a:xfrm>
            <a:off x="5105400" y="2286000"/>
            <a:ext cx="2057400" cy="1569660"/>
          </a:xfrm>
          <a:prstGeom prst="rect">
            <a:avLst/>
          </a:prstGeom>
          <a:noFill/>
        </p:spPr>
        <p:txBody>
          <a:bodyPr wrap="square" rtlCol="0">
            <a:spAutoFit/>
          </a:bodyPr>
          <a:lstStyle/>
          <a:p>
            <a:pPr>
              <a:buFont typeface="Arial" pitchFamily="34" charset="0"/>
              <a:buChar char="•"/>
            </a:pPr>
            <a:r>
              <a:rPr lang="en-US" sz="1600" dirty="0"/>
              <a:t>The circumstance</a:t>
            </a:r>
          </a:p>
          <a:p>
            <a:r>
              <a:rPr lang="en-US" sz="1600" dirty="0"/>
              <a:t>(many deceivers)</a:t>
            </a:r>
          </a:p>
          <a:p>
            <a:pPr>
              <a:buFont typeface="Arial" pitchFamily="34" charset="0"/>
              <a:buChar char="•"/>
            </a:pPr>
            <a:r>
              <a:rPr lang="en-US" sz="1600" dirty="0"/>
              <a:t>The warning….</a:t>
            </a:r>
            <a:br>
              <a:rPr lang="en-US" sz="1600" dirty="0"/>
            </a:br>
            <a:r>
              <a:rPr lang="en-US" sz="1600" dirty="0"/>
              <a:t>“Watch yourselves!”</a:t>
            </a:r>
          </a:p>
          <a:p>
            <a:pPr>
              <a:buFont typeface="Arial" pitchFamily="34" charset="0"/>
              <a:buChar char="•"/>
            </a:pPr>
            <a:r>
              <a:rPr lang="en-US" sz="1600" dirty="0"/>
              <a:t>The instruction ---strong but necessary</a:t>
            </a:r>
          </a:p>
        </p:txBody>
      </p:sp>
      <p:sp>
        <p:nvSpPr>
          <p:cNvPr id="90" name="TextBox 89"/>
          <p:cNvSpPr txBox="1"/>
          <p:nvPr/>
        </p:nvSpPr>
        <p:spPr>
          <a:xfrm>
            <a:off x="7315200" y="2286000"/>
            <a:ext cx="1067343" cy="646331"/>
          </a:xfrm>
          <a:prstGeom prst="rect">
            <a:avLst/>
          </a:prstGeom>
          <a:noFill/>
        </p:spPr>
        <p:txBody>
          <a:bodyPr wrap="none" rtlCol="0">
            <a:spAutoFit/>
          </a:bodyPr>
          <a:lstStyle/>
          <a:p>
            <a:pPr>
              <a:buFont typeface="Arial" pitchFamily="34" charset="0"/>
              <a:buChar char="•"/>
            </a:pPr>
            <a:r>
              <a:rPr lang="en-US" dirty="0"/>
              <a:t>Personal</a:t>
            </a:r>
          </a:p>
          <a:p>
            <a:pPr>
              <a:buFont typeface="Arial" pitchFamily="34" charset="0"/>
              <a:buChar char="•"/>
            </a:pPr>
            <a:r>
              <a:rPr lang="en-US" dirty="0"/>
              <a:t>Farewell</a:t>
            </a:r>
          </a:p>
        </p:txBody>
      </p:sp>
      <p:sp>
        <p:nvSpPr>
          <p:cNvPr id="4" name="TextBox 3">
            <a:extLst>
              <a:ext uri="{FF2B5EF4-FFF2-40B4-BE49-F238E27FC236}">
                <a16:creationId xmlns:a16="http://schemas.microsoft.com/office/drawing/2014/main" id="{F564639B-4BBC-E94C-A990-3542816EF0E8}"/>
              </a:ext>
            </a:extLst>
          </p:cNvPr>
          <p:cNvSpPr txBox="1"/>
          <p:nvPr/>
        </p:nvSpPr>
        <p:spPr>
          <a:xfrm>
            <a:off x="0" y="1431301"/>
            <a:ext cx="1334311" cy="2893100"/>
          </a:xfrm>
          <a:prstGeom prst="rect">
            <a:avLst/>
          </a:prstGeom>
          <a:noFill/>
        </p:spPr>
        <p:txBody>
          <a:bodyPr wrap="square" rtlCol="0">
            <a:spAutoFit/>
          </a:bodyPr>
          <a:lstStyle/>
          <a:p>
            <a:r>
              <a:rPr lang="en-US" sz="1400" dirty="0"/>
              <a:t>“Everyone who goes on ahead and does not abide in the teaching of Christ, does not have God. Whoever abides in the teaching has both the </a:t>
            </a:r>
          </a:p>
          <a:p>
            <a:r>
              <a:rPr lang="en-US" sz="1400" dirty="0"/>
              <a:t>Father and </a:t>
            </a:r>
          </a:p>
          <a:p>
            <a:r>
              <a:rPr lang="en-US" sz="1400" dirty="0"/>
              <a:t>the Son” (v.9)</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3 John</a:t>
            </a:r>
          </a:p>
        </p:txBody>
      </p:sp>
      <p:sp>
        <p:nvSpPr>
          <p:cNvPr id="3" name="Content Placeholder 2"/>
          <p:cNvSpPr>
            <a:spLocks noGrp="1"/>
          </p:cNvSpPr>
          <p:nvPr>
            <p:ph idx="1"/>
          </p:nvPr>
        </p:nvSpPr>
        <p:spPr>
          <a:xfrm>
            <a:off x="914400" y="1447800"/>
            <a:ext cx="8195383" cy="5156774"/>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114300" y="28575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77100" y="2705100"/>
            <a:ext cx="2743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a:cxnSpLocks/>
          </p:cNvCxnSpPr>
          <p:nvPr/>
        </p:nvCxnSpPr>
        <p:spPr>
          <a:xfrm>
            <a:off x="1219200" y="6553200"/>
            <a:ext cx="7315198"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054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410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495800"/>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371600" y="3886200"/>
            <a:ext cx="1371600" cy="369332"/>
          </a:xfrm>
          <a:prstGeom prst="rect">
            <a:avLst/>
          </a:prstGeom>
          <a:noFill/>
        </p:spPr>
        <p:txBody>
          <a:bodyPr wrap="square" rtlCol="0">
            <a:spAutoFit/>
          </a:bodyPr>
          <a:lstStyle/>
          <a:p>
            <a:r>
              <a:rPr lang="en-US" dirty="0"/>
              <a:t>    </a:t>
            </a:r>
            <a:r>
              <a:rPr lang="en-US" sz="1600" b="1" dirty="0"/>
              <a:t>Verses 1-8</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17145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1219200" y="4267200"/>
            <a:ext cx="7315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6482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5867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4483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352800" y="3886200"/>
            <a:ext cx="1219200" cy="338554"/>
          </a:xfrm>
          <a:prstGeom prst="rect">
            <a:avLst/>
          </a:prstGeom>
          <a:noFill/>
        </p:spPr>
        <p:txBody>
          <a:bodyPr wrap="square" rtlCol="0">
            <a:spAutoFit/>
          </a:bodyPr>
          <a:lstStyle/>
          <a:p>
            <a:r>
              <a:rPr lang="en-US" sz="1600" b="1" dirty="0"/>
              <a:t>Verses 9-11</a:t>
            </a:r>
          </a:p>
        </p:txBody>
      </p:sp>
      <p:sp>
        <p:nvSpPr>
          <p:cNvPr id="52" name="TextBox 51"/>
          <p:cNvSpPr txBox="1"/>
          <p:nvPr/>
        </p:nvSpPr>
        <p:spPr>
          <a:xfrm>
            <a:off x="6858000" y="3886200"/>
            <a:ext cx="1676400" cy="338554"/>
          </a:xfrm>
          <a:prstGeom prst="rect">
            <a:avLst/>
          </a:prstGeom>
          <a:noFill/>
        </p:spPr>
        <p:txBody>
          <a:bodyPr wrap="square" rtlCol="0">
            <a:spAutoFit/>
          </a:bodyPr>
          <a:lstStyle/>
          <a:p>
            <a:r>
              <a:rPr lang="en-US" sz="1600" dirty="0"/>
              <a:t>     </a:t>
            </a:r>
            <a:r>
              <a:rPr lang="en-US" sz="1600" b="1" dirty="0"/>
              <a:t>Verses 13-14</a:t>
            </a:r>
          </a:p>
        </p:txBody>
      </p:sp>
      <p:cxnSp>
        <p:nvCxnSpPr>
          <p:cNvPr id="104" name="Straight Connector 103"/>
          <p:cNvCxnSpPr/>
          <p:nvPr/>
        </p:nvCxnSpPr>
        <p:spPr>
          <a:xfrm rot="5400000">
            <a:off x="2209800" y="5105400"/>
            <a:ext cx="1524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189294" y="304799"/>
            <a:ext cx="1087306" cy="707886"/>
          </a:xfrm>
          <a:prstGeom prst="rect">
            <a:avLst/>
          </a:prstGeom>
          <a:solidFill>
            <a:schemeClr val="accent1"/>
          </a:solidFill>
        </p:spPr>
        <p:txBody>
          <a:bodyPr wrap="square" rtlCol="0">
            <a:spAutoFit/>
          </a:bodyPr>
          <a:lstStyle/>
          <a:p>
            <a:r>
              <a:rPr lang="en-US" sz="2000" b="1" dirty="0"/>
              <a:t>A.D. </a:t>
            </a:r>
          </a:p>
          <a:p>
            <a:r>
              <a:rPr lang="en-US" sz="2000" b="1" dirty="0"/>
              <a:t>85- 90</a:t>
            </a:r>
          </a:p>
        </p:txBody>
      </p:sp>
      <p:cxnSp>
        <p:nvCxnSpPr>
          <p:cNvPr id="48" name="Straight Connector 47"/>
          <p:cNvCxnSpPr/>
          <p:nvPr/>
        </p:nvCxnSpPr>
        <p:spPr>
          <a:xfrm rot="5400000">
            <a:off x="36195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257800" y="3886200"/>
            <a:ext cx="1143000" cy="338554"/>
          </a:xfrm>
          <a:prstGeom prst="rect">
            <a:avLst/>
          </a:prstGeom>
          <a:noFill/>
        </p:spPr>
        <p:txBody>
          <a:bodyPr wrap="square" rtlCol="0">
            <a:spAutoFit/>
          </a:bodyPr>
          <a:lstStyle/>
          <a:p>
            <a:r>
              <a:rPr lang="en-US" sz="1600" b="1" dirty="0"/>
              <a:t>    Verse 12</a:t>
            </a:r>
          </a:p>
        </p:txBody>
      </p:sp>
      <p:sp>
        <p:nvSpPr>
          <p:cNvPr id="51" name="TextBox 50"/>
          <p:cNvSpPr txBox="1"/>
          <p:nvPr/>
        </p:nvSpPr>
        <p:spPr>
          <a:xfrm>
            <a:off x="200375" y="4371201"/>
            <a:ext cx="864030" cy="369332"/>
          </a:xfrm>
          <a:prstGeom prst="rect">
            <a:avLst/>
          </a:prstGeom>
          <a:noFill/>
        </p:spPr>
        <p:txBody>
          <a:bodyPr wrap="square" rtlCol="0">
            <a:spAutoFit/>
          </a:bodyPr>
          <a:lstStyle/>
          <a:p>
            <a:r>
              <a:rPr lang="en-US" b="1" dirty="0"/>
              <a:t>Tone</a:t>
            </a:r>
          </a:p>
        </p:txBody>
      </p:sp>
      <p:sp>
        <p:nvSpPr>
          <p:cNvPr id="53" name="TextBox 52"/>
          <p:cNvSpPr txBox="1"/>
          <p:nvPr/>
        </p:nvSpPr>
        <p:spPr>
          <a:xfrm>
            <a:off x="-71410" y="4724400"/>
            <a:ext cx="1747810" cy="338554"/>
          </a:xfrm>
          <a:prstGeom prst="rect">
            <a:avLst/>
          </a:prstGeom>
          <a:noFill/>
        </p:spPr>
        <p:txBody>
          <a:bodyPr wrap="square" rtlCol="0">
            <a:spAutoFit/>
          </a:bodyPr>
          <a:lstStyle/>
          <a:p>
            <a:r>
              <a:rPr lang="en-US" sz="1600" b="1" dirty="0"/>
              <a:t>Relationships</a:t>
            </a:r>
          </a:p>
        </p:txBody>
      </p:sp>
      <p:cxnSp>
        <p:nvCxnSpPr>
          <p:cNvPr id="59" name="Straight Connector 58"/>
          <p:cNvCxnSpPr/>
          <p:nvPr/>
        </p:nvCxnSpPr>
        <p:spPr>
          <a:xfrm rot="5400000">
            <a:off x="4076700" y="5067300"/>
            <a:ext cx="1600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1524000" y="4343400"/>
            <a:ext cx="1371600" cy="369332"/>
          </a:xfrm>
          <a:prstGeom prst="rect">
            <a:avLst/>
          </a:prstGeom>
          <a:noFill/>
        </p:spPr>
        <p:txBody>
          <a:bodyPr wrap="square" rtlCol="0">
            <a:spAutoFit/>
          </a:bodyPr>
          <a:lstStyle/>
          <a:p>
            <a:r>
              <a:rPr lang="en-US" b="1" dirty="0"/>
              <a:t>Confirming</a:t>
            </a:r>
          </a:p>
        </p:txBody>
      </p:sp>
      <p:sp>
        <p:nvSpPr>
          <p:cNvPr id="63" name="TextBox 62"/>
          <p:cNvSpPr txBox="1"/>
          <p:nvPr/>
        </p:nvSpPr>
        <p:spPr>
          <a:xfrm>
            <a:off x="3276600" y="4343400"/>
            <a:ext cx="1524000" cy="369332"/>
          </a:xfrm>
          <a:prstGeom prst="rect">
            <a:avLst/>
          </a:prstGeom>
          <a:noFill/>
        </p:spPr>
        <p:txBody>
          <a:bodyPr wrap="square" rtlCol="0">
            <a:spAutoFit/>
          </a:bodyPr>
          <a:lstStyle/>
          <a:p>
            <a:r>
              <a:rPr lang="en-US" b="1" dirty="0"/>
              <a:t>Denunciating</a:t>
            </a:r>
          </a:p>
        </p:txBody>
      </p:sp>
      <p:sp>
        <p:nvSpPr>
          <p:cNvPr id="64" name="TextBox 63"/>
          <p:cNvSpPr txBox="1"/>
          <p:nvPr/>
        </p:nvSpPr>
        <p:spPr>
          <a:xfrm>
            <a:off x="5181600" y="4343400"/>
            <a:ext cx="2209800" cy="369332"/>
          </a:xfrm>
          <a:prstGeom prst="rect">
            <a:avLst/>
          </a:prstGeom>
          <a:noFill/>
        </p:spPr>
        <p:txBody>
          <a:bodyPr wrap="square" rtlCol="0">
            <a:spAutoFit/>
          </a:bodyPr>
          <a:lstStyle/>
          <a:p>
            <a:r>
              <a:rPr lang="en-US" dirty="0"/>
              <a:t>                    </a:t>
            </a:r>
            <a:r>
              <a:rPr lang="en-US" b="1" dirty="0"/>
              <a:t>Endorsing</a:t>
            </a:r>
          </a:p>
        </p:txBody>
      </p:sp>
      <p:sp>
        <p:nvSpPr>
          <p:cNvPr id="65" name="TextBox 64"/>
          <p:cNvSpPr txBox="1"/>
          <p:nvPr/>
        </p:nvSpPr>
        <p:spPr>
          <a:xfrm>
            <a:off x="1371600" y="4724400"/>
            <a:ext cx="1524000" cy="369332"/>
          </a:xfrm>
          <a:prstGeom prst="rect">
            <a:avLst/>
          </a:prstGeom>
          <a:noFill/>
        </p:spPr>
        <p:txBody>
          <a:bodyPr wrap="square" rtlCol="0">
            <a:spAutoFit/>
          </a:bodyPr>
          <a:lstStyle/>
          <a:p>
            <a:r>
              <a:rPr lang="en-US" b="1" dirty="0"/>
              <a:t>  To the truth</a:t>
            </a:r>
          </a:p>
        </p:txBody>
      </p:sp>
      <p:sp>
        <p:nvSpPr>
          <p:cNvPr id="66" name="TextBox 65"/>
          <p:cNvSpPr txBox="1"/>
          <p:nvPr/>
        </p:nvSpPr>
        <p:spPr>
          <a:xfrm>
            <a:off x="2971800" y="4724400"/>
            <a:ext cx="2485846" cy="369332"/>
          </a:xfrm>
          <a:prstGeom prst="rect">
            <a:avLst/>
          </a:prstGeom>
          <a:noFill/>
        </p:spPr>
        <p:txBody>
          <a:bodyPr wrap="square" rtlCol="0">
            <a:spAutoFit/>
          </a:bodyPr>
          <a:lstStyle/>
          <a:p>
            <a:r>
              <a:rPr lang="en-US" b="1" dirty="0"/>
              <a:t>W/other Christians</a:t>
            </a:r>
          </a:p>
        </p:txBody>
      </p:sp>
      <p:sp>
        <p:nvSpPr>
          <p:cNvPr id="67" name="TextBox 66"/>
          <p:cNvSpPr txBox="1"/>
          <p:nvPr/>
        </p:nvSpPr>
        <p:spPr>
          <a:xfrm>
            <a:off x="6096000" y="4724400"/>
            <a:ext cx="1905000" cy="369332"/>
          </a:xfrm>
          <a:prstGeom prst="rect">
            <a:avLst/>
          </a:prstGeom>
          <a:noFill/>
        </p:spPr>
        <p:txBody>
          <a:bodyPr wrap="square" rtlCol="0">
            <a:spAutoFit/>
          </a:bodyPr>
          <a:lstStyle/>
          <a:p>
            <a:r>
              <a:rPr lang="en-US" b="1" dirty="0"/>
              <a:t> In the world</a:t>
            </a:r>
          </a:p>
        </p:txBody>
      </p:sp>
      <p:sp>
        <p:nvSpPr>
          <p:cNvPr id="68" name="TextBox 67"/>
          <p:cNvSpPr txBox="1"/>
          <p:nvPr/>
        </p:nvSpPr>
        <p:spPr>
          <a:xfrm>
            <a:off x="0" y="5105400"/>
            <a:ext cx="1219200" cy="338554"/>
          </a:xfrm>
          <a:prstGeom prst="rect">
            <a:avLst/>
          </a:prstGeom>
          <a:noFill/>
        </p:spPr>
        <p:txBody>
          <a:bodyPr wrap="square" rtlCol="0">
            <a:spAutoFit/>
          </a:bodyPr>
          <a:lstStyle/>
          <a:p>
            <a:r>
              <a:rPr lang="en-US" sz="1600" b="1" dirty="0"/>
              <a:t>   Emphasis</a:t>
            </a:r>
          </a:p>
        </p:txBody>
      </p:sp>
      <p:sp>
        <p:nvSpPr>
          <p:cNvPr id="74" name="TextBox 73"/>
          <p:cNvSpPr txBox="1"/>
          <p:nvPr/>
        </p:nvSpPr>
        <p:spPr>
          <a:xfrm>
            <a:off x="1371600" y="5105400"/>
            <a:ext cx="1447800" cy="369332"/>
          </a:xfrm>
          <a:prstGeom prst="rect">
            <a:avLst/>
          </a:prstGeom>
          <a:noFill/>
        </p:spPr>
        <p:txBody>
          <a:bodyPr wrap="square" rtlCol="0">
            <a:spAutoFit/>
          </a:bodyPr>
          <a:lstStyle/>
          <a:p>
            <a:r>
              <a:rPr lang="en-US" b="1" dirty="0"/>
              <a:t>    Keep it up!</a:t>
            </a:r>
          </a:p>
        </p:txBody>
      </p:sp>
      <p:sp>
        <p:nvSpPr>
          <p:cNvPr id="76" name="TextBox 75"/>
          <p:cNvSpPr txBox="1"/>
          <p:nvPr/>
        </p:nvSpPr>
        <p:spPr>
          <a:xfrm>
            <a:off x="3429000" y="5105400"/>
            <a:ext cx="1295400" cy="369332"/>
          </a:xfrm>
          <a:prstGeom prst="rect">
            <a:avLst/>
          </a:prstGeom>
          <a:noFill/>
        </p:spPr>
        <p:txBody>
          <a:bodyPr wrap="square" rtlCol="0">
            <a:spAutoFit/>
          </a:bodyPr>
          <a:lstStyle/>
          <a:p>
            <a:r>
              <a:rPr lang="en-US" b="1" dirty="0"/>
              <a:t>   Stop it!</a:t>
            </a:r>
          </a:p>
        </p:txBody>
      </p:sp>
      <p:sp>
        <p:nvSpPr>
          <p:cNvPr id="78" name="TextBox 77"/>
          <p:cNvSpPr txBox="1"/>
          <p:nvPr/>
        </p:nvSpPr>
        <p:spPr>
          <a:xfrm>
            <a:off x="5638800" y="5105400"/>
            <a:ext cx="1905000" cy="369332"/>
          </a:xfrm>
          <a:prstGeom prst="rect">
            <a:avLst/>
          </a:prstGeom>
          <a:noFill/>
        </p:spPr>
        <p:txBody>
          <a:bodyPr wrap="square" rtlCol="0">
            <a:spAutoFit/>
          </a:bodyPr>
          <a:lstStyle/>
          <a:p>
            <a:r>
              <a:rPr lang="en-US" dirty="0"/>
              <a:t>       </a:t>
            </a:r>
            <a:r>
              <a:rPr lang="en-US" b="1" dirty="0"/>
              <a:t>Good for you!</a:t>
            </a:r>
          </a:p>
        </p:txBody>
      </p:sp>
      <p:sp>
        <p:nvSpPr>
          <p:cNvPr id="79" name="TextBox 78"/>
          <p:cNvSpPr txBox="1"/>
          <p:nvPr/>
        </p:nvSpPr>
        <p:spPr>
          <a:xfrm>
            <a:off x="1524000" y="1447800"/>
            <a:ext cx="1692348" cy="646331"/>
          </a:xfrm>
          <a:prstGeom prst="rect">
            <a:avLst/>
          </a:prstGeom>
          <a:noFill/>
        </p:spPr>
        <p:txBody>
          <a:bodyPr wrap="square" rtlCol="0">
            <a:spAutoFit/>
          </a:bodyPr>
          <a:lstStyle/>
          <a:p>
            <a:r>
              <a:rPr lang="en-US" b="1" dirty="0">
                <a:latin typeface="Arial Narrow" pitchFamily="34" charset="0"/>
              </a:rPr>
              <a:t>Encouragement</a:t>
            </a:r>
          </a:p>
          <a:p>
            <a:r>
              <a:rPr lang="en-US" b="1" dirty="0">
                <a:latin typeface="Arial Narrow" pitchFamily="34" charset="0"/>
              </a:rPr>
              <a:t>      of Gaius</a:t>
            </a:r>
          </a:p>
        </p:txBody>
      </p:sp>
      <p:sp>
        <p:nvSpPr>
          <p:cNvPr id="80" name="TextBox 79"/>
          <p:cNvSpPr txBox="1"/>
          <p:nvPr/>
        </p:nvSpPr>
        <p:spPr>
          <a:xfrm>
            <a:off x="3429000" y="1447800"/>
            <a:ext cx="1433406" cy="646331"/>
          </a:xfrm>
          <a:prstGeom prst="rect">
            <a:avLst/>
          </a:prstGeom>
          <a:noFill/>
        </p:spPr>
        <p:txBody>
          <a:bodyPr wrap="square" rtlCol="0">
            <a:spAutoFit/>
          </a:bodyPr>
          <a:lstStyle/>
          <a:p>
            <a:r>
              <a:rPr lang="en-US" b="1" dirty="0">
                <a:latin typeface="Arial Narrow" pitchFamily="34" charset="0"/>
              </a:rPr>
              <a:t>Confrontation</a:t>
            </a:r>
          </a:p>
          <a:p>
            <a:r>
              <a:rPr lang="en-US" b="1" dirty="0">
                <a:latin typeface="Arial Narrow" pitchFamily="34" charset="0"/>
              </a:rPr>
              <a:t>of Diotrephes</a:t>
            </a:r>
          </a:p>
        </p:txBody>
      </p:sp>
      <p:sp>
        <p:nvSpPr>
          <p:cNvPr id="85" name="TextBox 84"/>
          <p:cNvSpPr txBox="1"/>
          <p:nvPr/>
        </p:nvSpPr>
        <p:spPr>
          <a:xfrm>
            <a:off x="5410200" y="1447800"/>
            <a:ext cx="1524000" cy="646331"/>
          </a:xfrm>
          <a:prstGeom prst="rect">
            <a:avLst/>
          </a:prstGeom>
          <a:noFill/>
        </p:spPr>
        <p:txBody>
          <a:bodyPr wrap="square" rtlCol="0">
            <a:spAutoFit/>
          </a:bodyPr>
          <a:lstStyle/>
          <a:p>
            <a:r>
              <a:rPr lang="en-US" b="1" dirty="0">
                <a:latin typeface="Arial Narrow" pitchFamily="34" charset="0"/>
              </a:rPr>
              <a:t>Affirmation</a:t>
            </a:r>
          </a:p>
          <a:p>
            <a:r>
              <a:rPr lang="en-US" b="1" dirty="0">
                <a:latin typeface="Arial Narrow" pitchFamily="34" charset="0"/>
              </a:rPr>
              <a:t>of Demetrius</a:t>
            </a:r>
          </a:p>
        </p:txBody>
      </p:sp>
      <p:sp>
        <p:nvSpPr>
          <p:cNvPr id="90" name="TextBox 89"/>
          <p:cNvSpPr txBox="1"/>
          <p:nvPr/>
        </p:nvSpPr>
        <p:spPr>
          <a:xfrm>
            <a:off x="34217" y="5202079"/>
            <a:ext cx="1183144" cy="338554"/>
          </a:xfrm>
          <a:prstGeom prst="rect">
            <a:avLst/>
          </a:prstGeom>
          <a:noFill/>
        </p:spPr>
        <p:txBody>
          <a:bodyPr wrap="square" rtlCol="0">
            <a:spAutoFit/>
          </a:bodyPr>
          <a:lstStyle/>
          <a:p>
            <a:r>
              <a:rPr lang="en-US" sz="1600" b="1" dirty="0"/>
              <a:t> Paraphrase</a:t>
            </a:r>
          </a:p>
        </p:txBody>
      </p:sp>
      <p:cxnSp>
        <p:nvCxnSpPr>
          <p:cNvPr id="91" name="Straight Connector 90"/>
          <p:cNvCxnSpPr/>
          <p:nvPr/>
        </p:nvCxnSpPr>
        <p:spPr>
          <a:xfrm>
            <a:off x="0" y="6096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1161059" y="5334000"/>
            <a:ext cx="2191741" cy="584775"/>
          </a:xfrm>
          <a:prstGeom prst="rect">
            <a:avLst/>
          </a:prstGeom>
          <a:noFill/>
        </p:spPr>
        <p:txBody>
          <a:bodyPr wrap="square" rtlCol="0">
            <a:spAutoFit/>
          </a:bodyPr>
          <a:lstStyle/>
          <a:p>
            <a:r>
              <a:rPr lang="en-US" sz="1600" i="1" dirty="0"/>
              <a:t>   </a:t>
            </a:r>
            <a:r>
              <a:rPr lang="en-US" sz="1600" b="1" i="1" dirty="0"/>
              <a:t>“I love you, and I</a:t>
            </a:r>
          </a:p>
          <a:p>
            <a:r>
              <a:rPr lang="en-US" sz="1600" b="1" i="1" dirty="0"/>
              <a:t> pray for you” (v.1-2)</a:t>
            </a:r>
          </a:p>
        </p:txBody>
      </p:sp>
      <p:sp>
        <p:nvSpPr>
          <p:cNvPr id="96" name="TextBox 95"/>
          <p:cNvSpPr txBox="1"/>
          <p:nvPr/>
        </p:nvSpPr>
        <p:spPr>
          <a:xfrm>
            <a:off x="3048000" y="5334000"/>
            <a:ext cx="1896314" cy="584775"/>
          </a:xfrm>
          <a:prstGeom prst="rect">
            <a:avLst/>
          </a:prstGeom>
          <a:noFill/>
        </p:spPr>
        <p:txBody>
          <a:bodyPr wrap="square" rtlCol="0">
            <a:spAutoFit/>
          </a:bodyPr>
          <a:lstStyle/>
          <a:p>
            <a:r>
              <a:rPr lang="en-US" sz="1600" b="1" i="1" dirty="0"/>
              <a:t>“I call attention</a:t>
            </a:r>
          </a:p>
          <a:p>
            <a:r>
              <a:rPr lang="en-US" sz="1600" b="1" i="1" dirty="0"/>
              <a:t>to your deeds (v.10</a:t>
            </a:r>
            <a:r>
              <a:rPr lang="en-US" sz="1600" i="1" dirty="0"/>
              <a:t>)</a:t>
            </a:r>
          </a:p>
        </p:txBody>
      </p:sp>
      <p:sp>
        <p:nvSpPr>
          <p:cNvPr id="105" name="TextBox 104"/>
          <p:cNvSpPr txBox="1"/>
          <p:nvPr/>
        </p:nvSpPr>
        <p:spPr>
          <a:xfrm>
            <a:off x="4800600" y="5410200"/>
            <a:ext cx="3824801" cy="369332"/>
          </a:xfrm>
          <a:prstGeom prst="rect">
            <a:avLst/>
          </a:prstGeom>
          <a:noFill/>
        </p:spPr>
        <p:txBody>
          <a:bodyPr wrap="square" rtlCol="0">
            <a:spAutoFit/>
          </a:bodyPr>
          <a:lstStyle/>
          <a:p>
            <a:r>
              <a:rPr lang="en-US" dirty="0"/>
              <a:t>     </a:t>
            </a:r>
            <a:r>
              <a:rPr lang="en-US" sz="1600" b="1" dirty="0"/>
              <a:t>“</a:t>
            </a:r>
            <a:r>
              <a:rPr lang="en-US" sz="1600" b="1" i="1" dirty="0"/>
              <a:t>I hear good things about him</a:t>
            </a:r>
            <a:r>
              <a:rPr lang="en-US" sz="1600" b="1" dirty="0"/>
              <a:t>.” </a:t>
            </a:r>
            <a:r>
              <a:rPr lang="en-US" sz="1600" b="1" i="1" dirty="0"/>
              <a:t>(v.12</a:t>
            </a:r>
            <a:r>
              <a:rPr lang="en-US" sz="1600" b="1" dirty="0"/>
              <a:t>)</a:t>
            </a:r>
          </a:p>
        </p:txBody>
      </p:sp>
      <p:sp>
        <p:nvSpPr>
          <p:cNvPr id="106" name="TextBox 105"/>
          <p:cNvSpPr txBox="1"/>
          <p:nvPr/>
        </p:nvSpPr>
        <p:spPr>
          <a:xfrm>
            <a:off x="136363" y="5806589"/>
            <a:ext cx="1301559" cy="338554"/>
          </a:xfrm>
          <a:prstGeom prst="rect">
            <a:avLst/>
          </a:prstGeom>
          <a:noFill/>
        </p:spPr>
        <p:txBody>
          <a:bodyPr wrap="square" rtlCol="0">
            <a:spAutoFit/>
          </a:bodyPr>
          <a:lstStyle/>
          <a:p>
            <a:r>
              <a:rPr lang="en-US" sz="1600" b="1" dirty="0"/>
              <a:t>Theme</a:t>
            </a:r>
          </a:p>
        </p:txBody>
      </p:sp>
      <p:sp>
        <p:nvSpPr>
          <p:cNvPr id="107" name="TextBox 106"/>
          <p:cNvSpPr txBox="1"/>
          <p:nvPr/>
        </p:nvSpPr>
        <p:spPr>
          <a:xfrm>
            <a:off x="2895600" y="5791200"/>
            <a:ext cx="4419427" cy="369332"/>
          </a:xfrm>
          <a:prstGeom prst="rect">
            <a:avLst/>
          </a:prstGeom>
          <a:noFill/>
        </p:spPr>
        <p:txBody>
          <a:bodyPr wrap="square" rtlCol="0">
            <a:spAutoFit/>
          </a:bodyPr>
          <a:lstStyle/>
          <a:p>
            <a:r>
              <a:rPr lang="en-US" b="1" dirty="0"/>
              <a:t>Holding to the truth with a loving attitude</a:t>
            </a:r>
          </a:p>
        </p:txBody>
      </p:sp>
      <p:sp>
        <p:nvSpPr>
          <p:cNvPr id="108" name="TextBox 107"/>
          <p:cNvSpPr txBox="1"/>
          <p:nvPr/>
        </p:nvSpPr>
        <p:spPr>
          <a:xfrm>
            <a:off x="87046" y="6156127"/>
            <a:ext cx="1161227" cy="338554"/>
          </a:xfrm>
          <a:prstGeom prst="rect">
            <a:avLst/>
          </a:prstGeom>
          <a:noFill/>
        </p:spPr>
        <p:txBody>
          <a:bodyPr wrap="square" rtlCol="0">
            <a:spAutoFit/>
          </a:bodyPr>
          <a:lstStyle/>
          <a:p>
            <a:r>
              <a:rPr lang="en-US" sz="1600" b="1" dirty="0"/>
              <a:t>Key Verse</a:t>
            </a:r>
          </a:p>
        </p:txBody>
      </p:sp>
      <p:sp>
        <p:nvSpPr>
          <p:cNvPr id="109" name="TextBox 108"/>
          <p:cNvSpPr txBox="1"/>
          <p:nvPr/>
        </p:nvSpPr>
        <p:spPr>
          <a:xfrm>
            <a:off x="1295399" y="6019801"/>
            <a:ext cx="7238999" cy="584775"/>
          </a:xfrm>
          <a:prstGeom prst="rect">
            <a:avLst/>
          </a:prstGeom>
          <a:noFill/>
        </p:spPr>
        <p:txBody>
          <a:bodyPr wrap="square" rtlCol="0">
            <a:spAutoFit/>
          </a:bodyPr>
          <a:lstStyle/>
          <a:p>
            <a:r>
              <a:rPr lang="en-US" sz="1600" i="1" dirty="0"/>
              <a:t>“</a:t>
            </a:r>
            <a:r>
              <a:rPr lang="en-US" sz="1600" b="1" i="1" dirty="0"/>
              <a:t>Beloved, do not imitate what is evil, but what is good.  The one who does good is of God; the one who does evil has not seen God.” (v.11)  </a:t>
            </a:r>
          </a:p>
        </p:txBody>
      </p:sp>
      <p:sp>
        <p:nvSpPr>
          <p:cNvPr id="111" name="TextBox 110"/>
          <p:cNvSpPr txBox="1"/>
          <p:nvPr/>
        </p:nvSpPr>
        <p:spPr>
          <a:xfrm>
            <a:off x="7239000" y="1461665"/>
            <a:ext cx="1215397" cy="369332"/>
          </a:xfrm>
          <a:prstGeom prst="rect">
            <a:avLst/>
          </a:prstGeom>
          <a:noFill/>
        </p:spPr>
        <p:txBody>
          <a:bodyPr wrap="none" rtlCol="0">
            <a:spAutoFit/>
          </a:bodyPr>
          <a:lstStyle/>
          <a:p>
            <a:r>
              <a:rPr lang="en-US" b="1" dirty="0">
                <a:latin typeface="Arial Narrow" pitchFamily="34" charset="0"/>
              </a:rPr>
              <a:t>Conclusion</a:t>
            </a:r>
          </a:p>
        </p:txBody>
      </p:sp>
      <p:sp>
        <p:nvSpPr>
          <p:cNvPr id="112" name="TextBox 111"/>
          <p:cNvSpPr txBox="1"/>
          <p:nvPr/>
        </p:nvSpPr>
        <p:spPr>
          <a:xfrm>
            <a:off x="1524000" y="2133600"/>
            <a:ext cx="1422684" cy="1477328"/>
          </a:xfrm>
          <a:prstGeom prst="rect">
            <a:avLst/>
          </a:prstGeom>
          <a:noFill/>
        </p:spPr>
        <p:txBody>
          <a:bodyPr wrap="square" rtlCol="0">
            <a:spAutoFit/>
          </a:bodyPr>
          <a:lstStyle/>
          <a:p>
            <a:pPr>
              <a:buFont typeface="Arial" pitchFamily="34" charset="0"/>
              <a:buChar char="•"/>
            </a:pPr>
            <a:r>
              <a:rPr lang="en-US" dirty="0"/>
              <a:t>Sickly (?)</a:t>
            </a:r>
          </a:p>
          <a:p>
            <a:pPr>
              <a:buFont typeface="Arial" pitchFamily="34" charset="0"/>
              <a:buChar char="•"/>
            </a:pPr>
            <a:r>
              <a:rPr lang="en-US" dirty="0"/>
              <a:t>Obedient</a:t>
            </a:r>
          </a:p>
          <a:p>
            <a:pPr>
              <a:buFont typeface="Arial" pitchFamily="34" charset="0"/>
              <a:buChar char="•"/>
            </a:pPr>
            <a:r>
              <a:rPr lang="en-US" dirty="0"/>
              <a:t>Hospitable</a:t>
            </a:r>
          </a:p>
          <a:p>
            <a:pPr>
              <a:buFont typeface="Arial" pitchFamily="34" charset="0"/>
              <a:buChar char="•"/>
            </a:pPr>
            <a:r>
              <a:rPr lang="en-US" dirty="0"/>
              <a:t>Loving</a:t>
            </a:r>
          </a:p>
          <a:p>
            <a:pPr>
              <a:buFont typeface="Arial" pitchFamily="34" charset="0"/>
              <a:buChar char="•"/>
            </a:pPr>
            <a:r>
              <a:rPr lang="en-US" dirty="0"/>
              <a:t>Supportive</a:t>
            </a:r>
          </a:p>
        </p:txBody>
      </p:sp>
      <p:sp>
        <p:nvSpPr>
          <p:cNvPr id="113" name="TextBox 112"/>
          <p:cNvSpPr txBox="1"/>
          <p:nvPr/>
        </p:nvSpPr>
        <p:spPr>
          <a:xfrm>
            <a:off x="3124200" y="2133600"/>
            <a:ext cx="2133600" cy="1477328"/>
          </a:xfrm>
          <a:prstGeom prst="rect">
            <a:avLst/>
          </a:prstGeom>
          <a:noFill/>
        </p:spPr>
        <p:txBody>
          <a:bodyPr wrap="square" rtlCol="0">
            <a:spAutoFit/>
          </a:bodyPr>
          <a:lstStyle/>
          <a:p>
            <a:pPr>
              <a:buFont typeface="Arial" pitchFamily="34" charset="0"/>
              <a:buChar char="•"/>
            </a:pPr>
            <a:r>
              <a:rPr lang="en-US" dirty="0"/>
              <a:t>Proud</a:t>
            </a:r>
          </a:p>
          <a:p>
            <a:pPr>
              <a:buFont typeface="Arial" pitchFamily="34" charset="0"/>
              <a:buChar char="•"/>
            </a:pPr>
            <a:r>
              <a:rPr lang="en-US" dirty="0"/>
              <a:t>Rigid &amp; negative</a:t>
            </a:r>
          </a:p>
          <a:p>
            <a:pPr>
              <a:buFont typeface="Arial" pitchFamily="34" charset="0"/>
              <a:buChar char="•"/>
            </a:pPr>
            <a:r>
              <a:rPr lang="en-US" dirty="0"/>
              <a:t>Accusing</a:t>
            </a:r>
          </a:p>
          <a:p>
            <a:pPr>
              <a:buFont typeface="Arial" pitchFamily="34" charset="0"/>
              <a:buChar char="•"/>
            </a:pPr>
            <a:r>
              <a:rPr lang="en-US" dirty="0"/>
              <a:t>“Church boss” </a:t>
            </a:r>
          </a:p>
          <a:p>
            <a:r>
              <a:rPr lang="en-US" dirty="0"/>
              <a:t>      complex</a:t>
            </a:r>
          </a:p>
        </p:txBody>
      </p:sp>
      <p:sp>
        <p:nvSpPr>
          <p:cNvPr id="114" name="TextBox 113"/>
          <p:cNvSpPr txBox="1"/>
          <p:nvPr/>
        </p:nvSpPr>
        <p:spPr>
          <a:xfrm>
            <a:off x="5334000" y="2133600"/>
            <a:ext cx="1356462" cy="1754326"/>
          </a:xfrm>
          <a:prstGeom prst="rect">
            <a:avLst/>
          </a:prstGeom>
          <a:noFill/>
        </p:spPr>
        <p:txBody>
          <a:bodyPr wrap="none" rtlCol="0">
            <a:spAutoFit/>
          </a:bodyPr>
          <a:lstStyle/>
          <a:p>
            <a:pPr>
              <a:buFont typeface="Arial" pitchFamily="34" charset="0"/>
              <a:buChar char="•"/>
            </a:pPr>
            <a:r>
              <a:rPr lang="en-US" dirty="0"/>
              <a:t>Good </a:t>
            </a:r>
            <a:br>
              <a:rPr lang="en-US" dirty="0"/>
            </a:br>
            <a:r>
              <a:rPr lang="en-US" dirty="0"/>
              <a:t>testimony</a:t>
            </a:r>
          </a:p>
          <a:p>
            <a:pPr>
              <a:buFont typeface="Arial" pitchFamily="34" charset="0"/>
              <a:buChar char="•"/>
            </a:pPr>
            <a:r>
              <a:rPr lang="en-US" dirty="0"/>
              <a:t>Community</a:t>
            </a:r>
          </a:p>
          <a:p>
            <a:pPr>
              <a:buFont typeface="Arial" pitchFamily="34" charset="0"/>
              <a:buChar char="•"/>
            </a:pPr>
            <a:r>
              <a:rPr lang="en-US" dirty="0"/>
              <a:t>Scriptures</a:t>
            </a:r>
          </a:p>
          <a:p>
            <a:pPr>
              <a:buFont typeface="Arial" pitchFamily="34" charset="0"/>
              <a:buChar char="•"/>
            </a:pPr>
            <a:r>
              <a:rPr lang="en-US" dirty="0"/>
              <a:t>John</a:t>
            </a:r>
          </a:p>
          <a:p>
            <a:endParaRPr lang="en-US" dirty="0"/>
          </a:p>
        </p:txBody>
      </p:sp>
      <p:sp>
        <p:nvSpPr>
          <p:cNvPr id="116" name="TextBox 115"/>
          <p:cNvSpPr txBox="1"/>
          <p:nvPr/>
        </p:nvSpPr>
        <p:spPr>
          <a:xfrm>
            <a:off x="6934200" y="2133600"/>
            <a:ext cx="1702183" cy="1477328"/>
          </a:xfrm>
          <a:prstGeom prst="rect">
            <a:avLst/>
          </a:prstGeom>
          <a:noFill/>
        </p:spPr>
        <p:txBody>
          <a:bodyPr wrap="square" rtlCol="0">
            <a:spAutoFit/>
          </a:bodyPr>
          <a:lstStyle/>
          <a:p>
            <a:pPr>
              <a:buFont typeface="Arial" pitchFamily="34" charset="0"/>
              <a:buChar char="•"/>
            </a:pPr>
            <a:r>
              <a:rPr lang="en-US" dirty="0"/>
              <a:t>   Letter is</a:t>
            </a:r>
          </a:p>
          <a:p>
            <a:r>
              <a:rPr lang="en-US" dirty="0"/>
              <a:t>abbreviated</a:t>
            </a:r>
          </a:p>
          <a:p>
            <a:pPr>
              <a:buFont typeface="Arial" pitchFamily="34" charset="0"/>
              <a:buChar char="•"/>
            </a:pPr>
            <a:r>
              <a:rPr lang="en-US" dirty="0"/>
              <a:t>John hopes </a:t>
            </a:r>
          </a:p>
          <a:p>
            <a:r>
              <a:rPr lang="en-US" dirty="0"/>
              <a:t>     to visit</a:t>
            </a:r>
          </a:p>
          <a:p>
            <a:pPr>
              <a:buFont typeface="Arial" pitchFamily="34" charset="0"/>
              <a:buChar char="•"/>
            </a:pPr>
            <a:r>
              <a:rPr lang="en-US" dirty="0"/>
              <a:t>Shalom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3919F-EE4D-E845-AB31-DA1D50E7521B}"/>
              </a:ext>
            </a:extLst>
          </p:cNvPr>
          <p:cNvSpPr>
            <a:spLocks noGrp="1"/>
          </p:cNvSpPr>
          <p:nvPr>
            <p:ph type="title"/>
          </p:nvPr>
        </p:nvSpPr>
        <p:spPr/>
        <p:txBody>
          <a:bodyPr>
            <a:normAutofit/>
          </a:bodyPr>
          <a:lstStyle/>
          <a:p>
            <a:r>
              <a:rPr lang="en-US" sz="3200" dirty="0"/>
              <a:t>Introduction</a:t>
            </a:r>
          </a:p>
        </p:txBody>
      </p:sp>
      <p:sp>
        <p:nvSpPr>
          <p:cNvPr id="3" name="Content Placeholder 2">
            <a:extLst>
              <a:ext uri="{FF2B5EF4-FFF2-40B4-BE49-F238E27FC236}">
                <a16:creationId xmlns:a16="http://schemas.microsoft.com/office/drawing/2014/main" id="{7B053957-18A2-054D-BCDB-003A7E476834}"/>
              </a:ext>
            </a:extLst>
          </p:cNvPr>
          <p:cNvSpPr>
            <a:spLocks noGrp="1"/>
          </p:cNvSpPr>
          <p:nvPr>
            <p:ph idx="1"/>
          </p:nvPr>
        </p:nvSpPr>
        <p:spPr>
          <a:xfrm>
            <a:off x="228600" y="1752600"/>
            <a:ext cx="8686800" cy="4648201"/>
          </a:xfrm>
        </p:spPr>
        <p:txBody>
          <a:bodyPr>
            <a:normAutofit/>
          </a:bodyPr>
          <a:lstStyle/>
          <a:p>
            <a:pPr marL="118872" indent="0">
              <a:buNone/>
            </a:pPr>
            <a:r>
              <a:rPr lang="en-US" sz="2200" dirty="0"/>
              <a:t>“The third short letter of John is addressed to a Christian named Gaius, apparently a leader in the church---perhaps the church that the second letter was addressed.  In this letter John commends Gaius for his hospitality and for having been supportive of itinerant evangelists.  He also notes his displeasure toward a man by the name of Diotrephes, who had been antagonistic both to these traveling evangelists and to John’s own teaching.  It may be that Diotrephes has come to accept some of the Gnostic teaching which John is trying to combat, or perhaps he is attempting to prevent any threat to his personal influence in the local congregation.  In contrast to Diotrephes, a brother named Demetrius is highly commended.  Although brief in content, the letter is a good example of Christian relationships and individual concern.” </a:t>
            </a:r>
            <a:r>
              <a:rPr lang="en-US" sz="1600" dirty="0"/>
              <a:t>--- F. LeGard Smith, Ibid.  </a:t>
            </a:r>
            <a:endParaRPr lang="en-US" sz="2000" dirty="0"/>
          </a:p>
        </p:txBody>
      </p:sp>
    </p:spTree>
    <p:extLst>
      <p:ext uri="{BB962C8B-B14F-4D97-AF65-F5344CB8AC3E}">
        <p14:creationId xmlns:p14="http://schemas.microsoft.com/office/powerpoint/2010/main" val="7139177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Who wrote the book? </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152400" y="1600200"/>
            <a:ext cx="8839200" cy="5102351"/>
          </a:xfrm>
        </p:spPr>
        <p:txBody>
          <a:bodyPr>
            <a:normAutofit/>
          </a:bodyPr>
          <a:lstStyle/>
          <a:p>
            <a:pPr marL="118872" indent="0">
              <a:buNone/>
            </a:pPr>
            <a:r>
              <a:rPr lang="en-US" sz="2200" dirty="0"/>
              <a:t>The apostle John identified himself in 3 John only as “the elder” (3 John 1:1), the same as he did in 2 John. At the writing of this, his final epistle, John was nearing the end of his life, a life that had changed dramatically some six decades before, when Jesus had called John and his brother James out from their fishing boat.  The boys had left their livelihood and their father Zebedee to follow Jesus (Mt. 4:21–22).  While James was the first of the twelve disciples to die for his faith, John outlived all the others. John referred to himself in his gospel as “the disciple whom Jesus loved” (John 21:20), a title that highlights one of the great themes of all John’s biblical contributions, including 3 John—the love of God working itself out in the lives of human beings.</a:t>
            </a:r>
          </a:p>
        </p:txBody>
      </p:sp>
      <p:sp>
        <p:nvSpPr>
          <p:cNvPr id="4" name="Date Placeholder 3">
            <a:extLst>
              <a:ext uri="{FF2B5EF4-FFF2-40B4-BE49-F238E27FC236}">
                <a16:creationId xmlns:a16="http://schemas.microsoft.com/office/drawing/2014/main" id="{EB780146-3A42-8B42-88E0-30AEE7379292}"/>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7C7154B3-6C66-8E44-9506-9BFD78B1DD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FBC73AB-1CE7-3D47-9751-188B59F08C55}"/>
              </a:ext>
            </a:extLst>
          </p:cNvPr>
          <p:cNvSpPr>
            <a:spLocks noGrp="1"/>
          </p:cNvSpPr>
          <p:nvPr>
            <p:ph type="sldNum" sz="quarter" idx="12"/>
          </p:nvPr>
        </p:nvSpPr>
        <p:spPr/>
        <p:txBody>
          <a:bodyPr/>
          <a:lstStyle/>
          <a:p>
            <a:fld id="{3F2CC1A4-3628-4009-A3B0-E0FB77C012B6}" type="slidenum">
              <a:rPr lang="en-US" smtClean="0"/>
              <a:pPr/>
              <a:t>22</a:t>
            </a:fld>
            <a:endParaRPr lang="en-US" dirty="0"/>
          </a:p>
        </p:txBody>
      </p:sp>
    </p:spTree>
    <p:extLst>
      <p:ext uri="{BB962C8B-B14F-4D97-AF65-F5344CB8AC3E}">
        <p14:creationId xmlns:p14="http://schemas.microsoft.com/office/powerpoint/2010/main" val="297636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Where are we?</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205740" y="1600200"/>
            <a:ext cx="8732520" cy="5151119"/>
          </a:xfrm>
        </p:spPr>
        <p:txBody>
          <a:bodyPr>
            <a:normAutofit/>
          </a:bodyPr>
          <a:lstStyle/>
          <a:p>
            <a:pPr marL="118872" indent="0">
              <a:buNone/>
            </a:pPr>
            <a:r>
              <a:rPr lang="en-US" sz="2200" dirty="0"/>
              <a:t>While we cannot pinpoint the date with certainty due to the lack of specific information in the letter, 3 John was probably written around AD 90 from the island of Patmos, where John was exiled at the time. John wrote his letter to Gaius, a leader of one or more churches in Asia Minor. The apostle had received a report of some difficulties caused by a man named Diotrephes, and John wrote to reinforce for Gaius the proper way to deal with the troubles.</a:t>
            </a:r>
          </a:p>
        </p:txBody>
      </p:sp>
      <p:sp>
        <p:nvSpPr>
          <p:cNvPr id="4" name="Date Placeholder 3">
            <a:extLst>
              <a:ext uri="{FF2B5EF4-FFF2-40B4-BE49-F238E27FC236}">
                <a16:creationId xmlns:a16="http://schemas.microsoft.com/office/drawing/2014/main" id="{00C037FC-C7B9-3E4F-A7FE-32F31D86F7A4}"/>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1127BA47-67D0-1241-B567-2FAE00012C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23E673-0BB2-AA41-9DDC-47BF282EDC02}"/>
              </a:ext>
            </a:extLst>
          </p:cNvPr>
          <p:cNvSpPr>
            <a:spLocks noGrp="1"/>
          </p:cNvSpPr>
          <p:nvPr>
            <p:ph type="sldNum" sz="quarter" idx="12"/>
          </p:nvPr>
        </p:nvSpPr>
        <p:spPr/>
        <p:txBody>
          <a:bodyPr/>
          <a:lstStyle/>
          <a:p>
            <a:fld id="{3F2CC1A4-3628-4009-A3B0-E0FB77C012B6}" type="slidenum">
              <a:rPr lang="en-US" smtClean="0"/>
              <a:pPr/>
              <a:t>23</a:t>
            </a:fld>
            <a:endParaRPr lang="en-US" dirty="0"/>
          </a:p>
        </p:txBody>
      </p:sp>
    </p:spTree>
    <p:extLst>
      <p:ext uri="{BB962C8B-B14F-4D97-AF65-F5344CB8AC3E}">
        <p14:creationId xmlns:p14="http://schemas.microsoft.com/office/powerpoint/2010/main" val="208829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Why is 3 John so important?</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205740" y="1600200"/>
            <a:ext cx="8732520" cy="5151119"/>
          </a:xfrm>
        </p:spPr>
        <p:txBody>
          <a:bodyPr>
            <a:normAutofit/>
          </a:bodyPr>
          <a:lstStyle/>
          <a:p>
            <a:pPr marL="118872" indent="0">
              <a:buNone/>
            </a:pPr>
            <a:r>
              <a:rPr lang="en-US" sz="2200" dirty="0"/>
              <a:t>While Gaius was dealing with certain troubles in his area, John wanted to direct him, not only in how to respond to the trials but also how to relate to those who proclaim the truth. John’s three epistles are largely concerned with the issue of fellowship—with God, with enemies of the gospel and, in the case of 3 John, with those who proclaim the truth. John wanted to ensure a warm welcome from the churches to those who traveled around preaching the gospel, offering them hospitality and a send-off “in a manner worthy of God” (3 John 1:6).</a:t>
            </a:r>
          </a:p>
          <a:p>
            <a:pPr marL="118872" indent="0">
              <a:buNone/>
            </a:pPr>
            <a:endParaRPr lang="en-US" sz="2200" dirty="0"/>
          </a:p>
        </p:txBody>
      </p:sp>
      <p:sp>
        <p:nvSpPr>
          <p:cNvPr id="4" name="Date Placeholder 3">
            <a:extLst>
              <a:ext uri="{FF2B5EF4-FFF2-40B4-BE49-F238E27FC236}">
                <a16:creationId xmlns:a16="http://schemas.microsoft.com/office/drawing/2014/main" id="{00C037FC-C7B9-3E4F-A7FE-32F31D86F7A4}"/>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1127BA47-67D0-1241-B567-2FAE00012C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23E673-0BB2-AA41-9DDC-47BF282EDC02}"/>
              </a:ext>
            </a:extLst>
          </p:cNvPr>
          <p:cNvSpPr>
            <a:spLocks noGrp="1"/>
          </p:cNvSpPr>
          <p:nvPr>
            <p:ph type="sldNum" sz="quarter" idx="12"/>
          </p:nvPr>
        </p:nvSpPr>
        <p:spPr/>
        <p:txBody>
          <a:bodyPr/>
          <a:lstStyle/>
          <a:p>
            <a:fld id="{3F2CC1A4-3628-4009-A3B0-E0FB77C012B6}" type="slidenum">
              <a:rPr lang="en-US" smtClean="0"/>
              <a:pPr/>
              <a:t>24</a:t>
            </a:fld>
            <a:endParaRPr lang="en-US" dirty="0"/>
          </a:p>
        </p:txBody>
      </p:sp>
    </p:spTree>
    <p:extLst>
      <p:ext uri="{BB962C8B-B14F-4D97-AF65-F5344CB8AC3E}">
        <p14:creationId xmlns:p14="http://schemas.microsoft.com/office/powerpoint/2010/main" val="3633287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What’s the point?</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76200" y="1422463"/>
            <a:ext cx="9067800" cy="5449824"/>
          </a:xfrm>
        </p:spPr>
        <p:txBody>
          <a:bodyPr>
            <a:noAutofit/>
          </a:bodyPr>
          <a:lstStyle/>
          <a:p>
            <a:pPr marL="118872" indent="0">
              <a:buNone/>
            </a:pPr>
            <a:r>
              <a:rPr lang="en-US" sz="2100" dirty="0"/>
              <a:t>Troubles had come to the church in Asia. Diotrephes had taken control of one of the churches there and used his power to ban certain travelling missionaries from coming to the church at all. At one point, the church had seen something of a leadership quality in him and had placed him in charge, but now in the top spot, the power had gone to his head. He refused to welcome those traveling ministers of the gospel to preach and take rest with his church. And even worse, upon receiving an earlier correction from John, Diotrephes refused to listen (3 John 1:9).</a:t>
            </a:r>
          </a:p>
          <a:p>
            <a:pPr marL="118872" indent="0">
              <a:buNone/>
            </a:pPr>
            <a:endParaRPr lang="en-US" sz="2100" dirty="0"/>
          </a:p>
          <a:p>
            <a:pPr marL="118872" indent="0">
              <a:buNone/>
            </a:pPr>
            <a:r>
              <a:rPr lang="en-US" sz="2100" dirty="0"/>
              <a:t>This troubling situation prompted John to write to Gaius, commending the believers for holding fast to the truth and doing so with a loving attitude. These Christians strove to make the gospel a reality in their lives through the way they treated one another. And John, in response to this good report about the behavior of these “rank and file” Christians, encouraged them to continue to love and support those visiting believers who gave of themselves and ministered in the churches of Asia.</a:t>
            </a:r>
          </a:p>
        </p:txBody>
      </p:sp>
      <p:sp>
        <p:nvSpPr>
          <p:cNvPr id="4" name="Date Placeholder 3">
            <a:extLst>
              <a:ext uri="{FF2B5EF4-FFF2-40B4-BE49-F238E27FC236}">
                <a16:creationId xmlns:a16="http://schemas.microsoft.com/office/drawing/2014/main" id="{F123EC05-A708-4541-8C6B-734F87716F11}"/>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DEA60E80-9AD6-254E-BACD-D9B646AFC2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2A07B1B-3EDB-274F-B5D2-01578F5CB92B}"/>
              </a:ext>
            </a:extLst>
          </p:cNvPr>
          <p:cNvSpPr>
            <a:spLocks noGrp="1"/>
          </p:cNvSpPr>
          <p:nvPr>
            <p:ph type="sldNum" sz="quarter" idx="12"/>
          </p:nvPr>
        </p:nvSpPr>
        <p:spPr/>
        <p:txBody>
          <a:bodyPr/>
          <a:lstStyle/>
          <a:p>
            <a:fld id="{3F2CC1A4-3628-4009-A3B0-E0FB77C012B6}" type="slidenum">
              <a:rPr lang="en-US" smtClean="0"/>
              <a:pPr/>
              <a:t>25</a:t>
            </a:fld>
            <a:endParaRPr lang="en-US" dirty="0"/>
          </a:p>
        </p:txBody>
      </p:sp>
    </p:spTree>
    <p:extLst>
      <p:ext uri="{BB962C8B-B14F-4D97-AF65-F5344CB8AC3E}">
        <p14:creationId xmlns:p14="http://schemas.microsoft.com/office/powerpoint/2010/main" val="33902026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7CB68-38C7-3940-8F75-7F49CF0C849D}"/>
              </a:ext>
            </a:extLst>
          </p:cNvPr>
          <p:cNvSpPr>
            <a:spLocks noGrp="1"/>
          </p:cNvSpPr>
          <p:nvPr>
            <p:ph type="title"/>
          </p:nvPr>
        </p:nvSpPr>
        <p:spPr/>
        <p:txBody>
          <a:bodyPr>
            <a:normAutofit/>
          </a:bodyPr>
          <a:lstStyle/>
          <a:p>
            <a:r>
              <a:rPr lang="en-US" sz="3200" dirty="0"/>
              <a:t>How do we apply this?</a:t>
            </a:r>
          </a:p>
        </p:txBody>
      </p:sp>
      <p:sp>
        <p:nvSpPr>
          <p:cNvPr id="3" name="Content Placeholder 2">
            <a:extLst>
              <a:ext uri="{FF2B5EF4-FFF2-40B4-BE49-F238E27FC236}">
                <a16:creationId xmlns:a16="http://schemas.microsoft.com/office/drawing/2014/main" id="{88B2FD24-1E9F-0243-8F6F-C1EA54D41CEE}"/>
              </a:ext>
            </a:extLst>
          </p:cNvPr>
          <p:cNvSpPr>
            <a:spLocks noGrp="1"/>
          </p:cNvSpPr>
          <p:nvPr>
            <p:ph idx="1"/>
          </p:nvPr>
        </p:nvSpPr>
        <p:spPr>
          <a:xfrm>
            <a:off x="152400" y="1524000"/>
            <a:ext cx="8839200" cy="5178552"/>
          </a:xfrm>
        </p:spPr>
        <p:txBody>
          <a:bodyPr>
            <a:noAutofit/>
          </a:bodyPr>
          <a:lstStyle/>
          <a:p>
            <a:pPr marL="118872" indent="0">
              <a:buNone/>
            </a:pPr>
            <a:r>
              <a:rPr lang="en-US" sz="2100" dirty="0"/>
              <a:t>How do you show hospitality to other Christians, particularly those who serve you and others in your local church and at churches around the world? Showing hospitality to others—particularly strangers—requires a level of trust and acceptance that is not necessarily required of us in our everyday lives. It forces us to rely on a common bond in Jesus Christ, rather than a particular blood relationship or shared experience.  It forces us out of our comfort zones and into a territory where we must place our trust in God.</a:t>
            </a:r>
          </a:p>
          <a:p>
            <a:pPr marL="118872" indent="0">
              <a:buNone/>
            </a:pPr>
            <a:endParaRPr lang="en-US" sz="2100" dirty="0"/>
          </a:p>
          <a:p>
            <a:pPr marL="118872" indent="0">
              <a:buNone/>
            </a:pPr>
            <a:r>
              <a:rPr lang="en-US" sz="2100" dirty="0"/>
              <a:t>John used words such as love and truth to describe this kind of living, and he used the negative example of Diotrephes to illustrate the dangers of going down a different path.  We have a responsibility as Christians to live according to the truth we find in the life and ministry of Jesus, to care for and support those who serve God’s people.  Our Lord was surrounded by people who took care of Him. Third John teaches us that we should do the same for those who carry on the teaching of Jesus in our own day.</a:t>
            </a:r>
          </a:p>
        </p:txBody>
      </p:sp>
    </p:spTree>
    <p:extLst>
      <p:ext uri="{BB962C8B-B14F-4D97-AF65-F5344CB8AC3E}">
        <p14:creationId xmlns:p14="http://schemas.microsoft.com/office/powerpoint/2010/main" val="3416400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3 John</a:t>
            </a:r>
          </a:p>
        </p:txBody>
      </p:sp>
      <p:sp>
        <p:nvSpPr>
          <p:cNvPr id="3" name="Content Placeholder 2"/>
          <p:cNvSpPr>
            <a:spLocks noGrp="1"/>
          </p:cNvSpPr>
          <p:nvPr>
            <p:ph idx="1"/>
          </p:nvPr>
        </p:nvSpPr>
        <p:spPr>
          <a:xfrm>
            <a:off x="914400" y="1447800"/>
            <a:ext cx="8195383" cy="5156774"/>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114300" y="28575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77100" y="2705100"/>
            <a:ext cx="2743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a:cxnSpLocks/>
          </p:cNvCxnSpPr>
          <p:nvPr/>
        </p:nvCxnSpPr>
        <p:spPr>
          <a:xfrm>
            <a:off x="1219200" y="6553200"/>
            <a:ext cx="7315198"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054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410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495800"/>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371600" y="3886200"/>
            <a:ext cx="1371600" cy="369332"/>
          </a:xfrm>
          <a:prstGeom prst="rect">
            <a:avLst/>
          </a:prstGeom>
          <a:noFill/>
        </p:spPr>
        <p:txBody>
          <a:bodyPr wrap="square" rtlCol="0">
            <a:spAutoFit/>
          </a:bodyPr>
          <a:lstStyle/>
          <a:p>
            <a:r>
              <a:rPr lang="en-US" dirty="0"/>
              <a:t>    </a:t>
            </a:r>
            <a:r>
              <a:rPr lang="en-US" sz="1600" b="1" dirty="0"/>
              <a:t>Verses 1-8</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17145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1219200" y="4267200"/>
            <a:ext cx="7315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6482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5867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4483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352800" y="3886200"/>
            <a:ext cx="1219200" cy="338554"/>
          </a:xfrm>
          <a:prstGeom prst="rect">
            <a:avLst/>
          </a:prstGeom>
          <a:noFill/>
        </p:spPr>
        <p:txBody>
          <a:bodyPr wrap="square" rtlCol="0">
            <a:spAutoFit/>
          </a:bodyPr>
          <a:lstStyle/>
          <a:p>
            <a:r>
              <a:rPr lang="en-US" sz="1600" b="1" dirty="0"/>
              <a:t>Verses 9-11</a:t>
            </a:r>
          </a:p>
        </p:txBody>
      </p:sp>
      <p:sp>
        <p:nvSpPr>
          <p:cNvPr id="52" name="TextBox 51"/>
          <p:cNvSpPr txBox="1"/>
          <p:nvPr/>
        </p:nvSpPr>
        <p:spPr>
          <a:xfrm>
            <a:off x="6858000" y="3886200"/>
            <a:ext cx="1676400" cy="338554"/>
          </a:xfrm>
          <a:prstGeom prst="rect">
            <a:avLst/>
          </a:prstGeom>
          <a:noFill/>
        </p:spPr>
        <p:txBody>
          <a:bodyPr wrap="square" rtlCol="0">
            <a:spAutoFit/>
          </a:bodyPr>
          <a:lstStyle/>
          <a:p>
            <a:r>
              <a:rPr lang="en-US" sz="1600" dirty="0"/>
              <a:t>     </a:t>
            </a:r>
            <a:r>
              <a:rPr lang="en-US" sz="1600" b="1" dirty="0"/>
              <a:t>Verses 13-14</a:t>
            </a:r>
          </a:p>
        </p:txBody>
      </p:sp>
      <p:cxnSp>
        <p:nvCxnSpPr>
          <p:cNvPr id="104" name="Straight Connector 103"/>
          <p:cNvCxnSpPr/>
          <p:nvPr/>
        </p:nvCxnSpPr>
        <p:spPr>
          <a:xfrm rot="5400000">
            <a:off x="2209800" y="5105400"/>
            <a:ext cx="1524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189294" y="304799"/>
            <a:ext cx="1087306" cy="707886"/>
          </a:xfrm>
          <a:prstGeom prst="rect">
            <a:avLst/>
          </a:prstGeom>
          <a:solidFill>
            <a:schemeClr val="accent1"/>
          </a:solidFill>
        </p:spPr>
        <p:txBody>
          <a:bodyPr wrap="square" rtlCol="0">
            <a:spAutoFit/>
          </a:bodyPr>
          <a:lstStyle/>
          <a:p>
            <a:r>
              <a:rPr lang="en-US" sz="2000" b="1" dirty="0"/>
              <a:t>A.D. </a:t>
            </a:r>
          </a:p>
          <a:p>
            <a:r>
              <a:rPr lang="en-US" sz="2000" b="1" dirty="0"/>
              <a:t>85- 90</a:t>
            </a:r>
          </a:p>
        </p:txBody>
      </p:sp>
      <p:cxnSp>
        <p:nvCxnSpPr>
          <p:cNvPr id="48" name="Straight Connector 47"/>
          <p:cNvCxnSpPr/>
          <p:nvPr/>
        </p:nvCxnSpPr>
        <p:spPr>
          <a:xfrm rot="5400000">
            <a:off x="36195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257800" y="3886200"/>
            <a:ext cx="1143000" cy="338554"/>
          </a:xfrm>
          <a:prstGeom prst="rect">
            <a:avLst/>
          </a:prstGeom>
          <a:noFill/>
        </p:spPr>
        <p:txBody>
          <a:bodyPr wrap="square" rtlCol="0">
            <a:spAutoFit/>
          </a:bodyPr>
          <a:lstStyle/>
          <a:p>
            <a:r>
              <a:rPr lang="en-US" sz="1600" b="1" dirty="0"/>
              <a:t>    Verse 12</a:t>
            </a:r>
          </a:p>
        </p:txBody>
      </p:sp>
      <p:sp>
        <p:nvSpPr>
          <p:cNvPr id="51" name="TextBox 50"/>
          <p:cNvSpPr txBox="1"/>
          <p:nvPr/>
        </p:nvSpPr>
        <p:spPr>
          <a:xfrm>
            <a:off x="200375" y="4371201"/>
            <a:ext cx="864030" cy="369332"/>
          </a:xfrm>
          <a:prstGeom prst="rect">
            <a:avLst/>
          </a:prstGeom>
          <a:noFill/>
        </p:spPr>
        <p:txBody>
          <a:bodyPr wrap="square" rtlCol="0">
            <a:spAutoFit/>
          </a:bodyPr>
          <a:lstStyle/>
          <a:p>
            <a:r>
              <a:rPr lang="en-US" b="1" dirty="0"/>
              <a:t>Tone</a:t>
            </a:r>
          </a:p>
        </p:txBody>
      </p:sp>
      <p:sp>
        <p:nvSpPr>
          <p:cNvPr id="53" name="TextBox 52"/>
          <p:cNvSpPr txBox="1"/>
          <p:nvPr/>
        </p:nvSpPr>
        <p:spPr>
          <a:xfrm>
            <a:off x="-71410" y="4724400"/>
            <a:ext cx="1747810" cy="338554"/>
          </a:xfrm>
          <a:prstGeom prst="rect">
            <a:avLst/>
          </a:prstGeom>
          <a:noFill/>
        </p:spPr>
        <p:txBody>
          <a:bodyPr wrap="square" rtlCol="0">
            <a:spAutoFit/>
          </a:bodyPr>
          <a:lstStyle/>
          <a:p>
            <a:r>
              <a:rPr lang="en-US" sz="1600" b="1" dirty="0"/>
              <a:t>Relationships</a:t>
            </a:r>
          </a:p>
        </p:txBody>
      </p:sp>
      <p:cxnSp>
        <p:nvCxnSpPr>
          <p:cNvPr id="59" name="Straight Connector 58"/>
          <p:cNvCxnSpPr/>
          <p:nvPr/>
        </p:nvCxnSpPr>
        <p:spPr>
          <a:xfrm rot="5400000">
            <a:off x="4076700" y="5067300"/>
            <a:ext cx="1600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1524000" y="4343400"/>
            <a:ext cx="1371600" cy="369332"/>
          </a:xfrm>
          <a:prstGeom prst="rect">
            <a:avLst/>
          </a:prstGeom>
          <a:noFill/>
        </p:spPr>
        <p:txBody>
          <a:bodyPr wrap="square" rtlCol="0">
            <a:spAutoFit/>
          </a:bodyPr>
          <a:lstStyle/>
          <a:p>
            <a:r>
              <a:rPr lang="en-US" b="1" dirty="0"/>
              <a:t>Confirming</a:t>
            </a:r>
          </a:p>
        </p:txBody>
      </p:sp>
      <p:sp>
        <p:nvSpPr>
          <p:cNvPr id="63" name="TextBox 62"/>
          <p:cNvSpPr txBox="1"/>
          <p:nvPr/>
        </p:nvSpPr>
        <p:spPr>
          <a:xfrm>
            <a:off x="3276600" y="4343400"/>
            <a:ext cx="1524000" cy="369332"/>
          </a:xfrm>
          <a:prstGeom prst="rect">
            <a:avLst/>
          </a:prstGeom>
          <a:noFill/>
        </p:spPr>
        <p:txBody>
          <a:bodyPr wrap="square" rtlCol="0">
            <a:spAutoFit/>
          </a:bodyPr>
          <a:lstStyle/>
          <a:p>
            <a:r>
              <a:rPr lang="en-US" b="1" dirty="0"/>
              <a:t>Denunciating</a:t>
            </a:r>
          </a:p>
        </p:txBody>
      </p:sp>
      <p:sp>
        <p:nvSpPr>
          <p:cNvPr id="64" name="TextBox 63"/>
          <p:cNvSpPr txBox="1"/>
          <p:nvPr/>
        </p:nvSpPr>
        <p:spPr>
          <a:xfrm>
            <a:off x="5181600" y="4343400"/>
            <a:ext cx="2209800" cy="369332"/>
          </a:xfrm>
          <a:prstGeom prst="rect">
            <a:avLst/>
          </a:prstGeom>
          <a:noFill/>
        </p:spPr>
        <p:txBody>
          <a:bodyPr wrap="square" rtlCol="0">
            <a:spAutoFit/>
          </a:bodyPr>
          <a:lstStyle/>
          <a:p>
            <a:r>
              <a:rPr lang="en-US" dirty="0"/>
              <a:t>                    </a:t>
            </a:r>
            <a:r>
              <a:rPr lang="en-US" b="1" dirty="0"/>
              <a:t>Endorsing</a:t>
            </a:r>
          </a:p>
        </p:txBody>
      </p:sp>
      <p:sp>
        <p:nvSpPr>
          <p:cNvPr id="65" name="TextBox 64"/>
          <p:cNvSpPr txBox="1"/>
          <p:nvPr/>
        </p:nvSpPr>
        <p:spPr>
          <a:xfrm>
            <a:off x="1371600" y="4724400"/>
            <a:ext cx="1524000" cy="369332"/>
          </a:xfrm>
          <a:prstGeom prst="rect">
            <a:avLst/>
          </a:prstGeom>
          <a:noFill/>
        </p:spPr>
        <p:txBody>
          <a:bodyPr wrap="square" rtlCol="0">
            <a:spAutoFit/>
          </a:bodyPr>
          <a:lstStyle/>
          <a:p>
            <a:r>
              <a:rPr lang="en-US" b="1" dirty="0"/>
              <a:t>  To the truth</a:t>
            </a:r>
          </a:p>
        </p:txBody>
      </p:sp>
      <p:sp>
        <p:nvSpPr>
          <p:cNvPr id="66" name="TextBox 65"/>
          <p:cNvSpPr txBox="1"/>
          <p:nvPr/>
        </p:nvSpPr>
        <p:spPr>
          <a:xfrm>
            <a:off x="2971800" y="4724400"/>
            <a:ext cx="2485846" cy="369332"/>
          </a:xfrm>
          <a:prstGeom prst="rect">
            <a:avLst/>
          </a:prstGeom>
          <a:noFill/>
        </p:spPr>
        <p:txBody>
          <a:bodyPr wrap="square" rtlCol="0">
            <a:spAutoFit/>
          </a:bodyPr>
          <a:lstStyle/>
          <a:p>
            <a:r>
              <a:rPr lang="en-US" b="1" dirty="0"/>
              <a:t>W/other Christians</a:t>
            </a:r>
          </a:p>
        </p:txBody>
      </p:sp>
      <p:sp>
        <p:nvSpPr>
          <p:cNvPr id="67" name="TextBox 66"/>
          <p:cNvSpPr txBox="1"/>
          <p:nvPr/>
        </p:nvSpPr>
        <p:spPr>
          <a:xfrm>
            <a:off x="6096000" y="4724400"/>
            <a:ext cx="1905000" cy="369332"/>
          </a:xfrm>
          <a:prstGeom prst="rect">
            <a:avLst/>
          </a:prstGeom>
          <a:noFill/>
        </p:spPr>
        <p:txBody>
          <a:bodyPr wrap="square" rtlCol="0">
            <a:spAutoFit/>
          </a:bodyPr>
          <a:lstStyle/>
          <a:p>
            <a:r>
              <a:rPr lang="en-US" b="1" dirty="0"/>
              <a:t> In the world</a:t>
            </a:r>
          </a:p>
        </p:txBody>
      </p:sp>
      <p:sp>
        <p:nvSpPr>
          <p:cNvPr id="68" name="TextBox 67"/>
          <p:cNvSpPr txBox="1"/>
          <p:nvPr/>
        </p:nvSpPr>
        <p:spPr>
          <a:xfrm>
            <a:off x="0" y="5105400"/>
            <a:ext cx="1219200" cy="338554"/>
          </a:xfrm>
          <a:prstGeom prst="rect">
            <a:avLst/>
          </a:prstGeom>
          <a:noFill/>
        </p:spPr>
        <p:txBody>
          <a:bodyPr wrap="square" rtlCol="0">
            <a:spAutoFit/>
          </a:bodyPr>
          <a:lstStyle/>
          <a:p>
            <a:r>
              <a:rPr lang="en-US" sz="1600" b="1" dirty="0"/>
              <a:t>   Emphasis</a:t>
            </a:r>
          </a:p>
        </p:txBody>
      </p:sp>
      <p:sp>
        <p:nvSpPr>
          <p:cNvPr id="74" name="TextBox 73"/>
          <p:cNvSpPr txBox="1"/>
          <p:nvPr/>
        </p:nvSpPr>
        <p:spPr>
          <a:xfrm>
            <a:off x="1371600" y="5105400"/>
            <a:ext cx="1447800" cy="369332"/>
          </a:xfrm>
          <a:prstGeom prst="rect">
            <a:avLst/>
          </a:prstGeom>
          <a:noFill/>
        </p:spPr>
        <p:txBody>
          <a:bodyPr wrap="square" rtlCol="0">
            <a:spAutoFit/>
          </a:bodyPr>
          <a:lstStyle/>
          <a:p>
            <a:r>
              <a:rPr lang="en-US" b="1" dirty="0"/>
              <a:t>    Keep it up!</a:t>
            </a:r>
          </a:p>
        </p:txBody>
      </p:sp>
      <p:sp>
        <p:nvSpPr>
          <p:cNvPr id="76" name="TextBox 75"/>
          <p:cNvSpPr txBox="1"/>
          <p:nvPr/>
        </p:nvSpPr>
        <p:spPr>
          <a:xfrm>
            <a:off x="3429000" y="5105400"/>
            <a:ext cx="1295400" cy="369332"/>
          </a:xfrm>
          <a:prstGeom prst="rect">
            <a:avLst/>
          </a:prstGeom>
          <a:noFill/>
        </p:spPr>
        <p:txBody>
          <a:bodyPr wrap="square" rtlCol="0">
            <a:spAutoFit/>
          </a:bodyPr>
          <a:lstStyle/>
          <a:p>
            <a:r>
              <a:rPr lang="en-US" b="1" dirty="0"/>
              <a:t>   Stop it!</a:t>
            </a:r>
          </a:p>
        </p:txBody>
      </p:sp>
      <p:sp>
        <p:nvSpPr>
          <p:cNvPr id="78" name="TextBox 77"/>
          <p:cNvSpPr txBox="1"/>
          <p:nvPr/>
        </p:nvSpPr>
        <p:spPr>
          <a:xfrm>
            <a:off x="5638800" y="5105400"/>
            <a:ext cx="1905000" cy="369332"/>
          </a:xfrm>
          <a:prstGeom prst="rect">
            <a:avLst/>
          </a:prstGeom>
          <a:noFill/>
        </p:spPr>
        <p:txBody>
          <a:bodyPr wrap="square" rtlCol="0">
            <a:spAutoFit/>
          </a:bodyPr>
          <a:lstStyle/>
          <a:p>
            <a:r>
              <a:rPr lang="en-US" dirty="0"/>
              <a:t>       </a:t>
            </a:r>
            <a:r>
              <a:rPr lang="en-US" b="1" dirty="0"/>
              <a:t>Good for you!</a:t>
            </a:r>
          </a:p>
        </p:txBody>
      </p:sp>
      <p:sp>
        <p:nvSpPr>
          <p:cNvPr id="79" name="TextBox 78"/>
          <p:cNvSpPr txBox="1"/>
          <p:nvPr/>
        </p:nvSpPr>
        <p:spPr>
          <a:xfrm>
            <a:off x="1524000" y="1447800"/>
            <a:ext cx="1692348" cy="646331"/>
          </a:xfrm>
          <a:prstGeom prst="rect">
            <a:avLst/>
          </a:prstGeom>
          <a:noFill/>
        </p:spPr>
        <p:txBody>
          <a:bodyPr wrap="square" rtlCol="0">
            <a:spAutoFit/>
          </a:bodyPr>
          <a:lstStyle/>
          <a:p>
            <a:r>
              <a:rPr lang="en-US" b="1" dirty="0">
                <a:latin typeface="Arial Narrow" pitchFamily="34" charset="0"/>
              </a:rPr>
              <a:t>Encouragement</a:t>
            </a:r>
          </a:p>
          <a:p>
            <a:r>
              <a:rPr lang="en-US" b="1" dirty="0">
                <a:latin typeface="Arial Narrow" pitchFamily="34" charset="0"/>
              </a:rPr>
              <a:t>      of Gaius</a:t>
            </a:r>
          </a:p>
        </p:txBody>
      </p:sp>
      <p:sp>
        <p:nvSpPr>
          <p:cNvPr id="80" name="TextBox 79"/>
          <p:cNvSpPr txBox="1"/>
          <p:nvPr/>
        </p:nvSpPr>
        <p:spPr>
          <a:xfrm>
            <a:off x="3429000" y="1447800"/>
            <a:ext cx="1433406" cy="646331"/>
          </a:xfrm>
          <a:prstGeom prst="rect">
            <a:avLst/>
          </a:prstGeom>
          <a:noFill/>
        </p:spPr>
        <p:txBody>
          <a:bodyPr wrap="square" rtlCol="0">
            <a:spAutoFit/>
          </a:bodyPr>
          <a:lstStyle/>
          <a:p>
            <a:r>
              <a:rPr lang="en-US" b="1" dirty="0">
                <a:latin typeface="Arial Narrow" pitchFamily="34" charset="0"/>
              </a:rPr>
              <a:t>Confrontation</a:t>
            </a:r>
          </a:p>
          <a:p>
            <a:r>
              <a:rPr lang="en-US" b="1" dirty="0">
                <a:latin typeface="Arial Narrow" pitchFamily="34" charset="0"/>
              </a:rPr>
              <a:t>of Diotrephes</a:t>
            </a:r>
          </a:p>
        </p:txBody>
      </p:sp>
      <p:sp>
        <p:nvSpPr>
          <p:cNvPr id="85" name="TextBox 84"/>
          <p:cNvSpPr txBox="1"/>
          <p:nvPr/>
        </p:nvSpPr>
        <p:spPr>
          <a:xfrm>
            <a:off x="5410200" y="1447800"/>
            <a:ext cx="1524000" cy="646331"/>
          </a:xfrm>
          <a:prstGeom prst="rect">
            <a:avLst/>
          </a:prstGeom>
          <a:noFill/>
        </p:spPr>
        <p:txBody>
          <a:bodyPr wrap="square" rtlCol="0">
            <a:spAutoFit/>
          </a:bodyPr>
          <a:lstStyle/>
          <a:p>
            <a:r>
              <a:rPr lang="en-US" b="1" dirty="0">
                <a:latin typeface="Arial Narrow" pitchFamily="34" charset="0"/>
              </a:rPr>
              <a:t>Affirmation</a:t>
            </a:r>
          </a:p>
          <a:p>
            <a:r>
              <a:rPr lang="en-US" b="1" dirty="0">
                <a:latin typeface="Arial Narrow" pitchFamily="34" charset="0"/>
              </a:rPr>
              <a:t>of Demetrius</a:t>
            </a:r>
          </a:p>
        </p:txBody>
      </p:sp>
      <p:sp>
        <p:nvSpPr>
          <p:cNvPr id="90" name="TextBox 89"/>
          <p:cNvSpPr txBox="1"/>
          <p:nvPr/>
        </p:nvSpPr>
        <p:spPr>
          <a:xfrm>
            <a:off x="34217" y="5202079"/>
            <a:ext cx="1183144" cy="338554"/>
          </a:xfrm>
          <a:prstGeom prst="rect">
            <a:avLst/>
          </a:prstGeom>
          <a:noFill/>
        </p:spPr>
        <p:txBody>
          <a:bodyPr wrap="square" rtlCol="0">
            <a:spAutoFit/>
          </a:bodyPr>
          <a:lstStyle/>
          <a:p>
            <a:r>
              <a:rPr lang="en-US" sz="1600" b="1" dirty="0"/>
              <a:t> Paraphrase</a:t>
            </a:r>
          </a:p>
        </p:txBody>
      </p:sp>
      <p:cxnSp>
        <p:nvCxnSpPr>
          <p:cNvPr id="91" name="Straight Connector 90"/>
          <p:cNvCxnSpPr/>
          <p:nvPr/>
        </p:nvCxnSpPr>
        <p:spPr>
          <a:xfrm>
            <a:off x="0" y="6096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1161059" y="5334000"/>
            <a:ext cx="2191741" cy="584775"/>
          </a:xfrm>
          <a:prstGeom prst="rect">
            <a:avLst/>
          </a:prstGeom>
          <a:noFill/>
        </p:spPr>
        <p:txBody>
          <a:bodyPr wrap="square" rtlCol="0">
            <a:spAutoFit/>
          </a:bodyPr>
          <a:lstStyle/>
          <a:p>
            <a:r>
              <a:rPr lang="en-US" sz="1600" i="1" dirty="0"/>
              <a:t>   </a:t>
            </a:r>
            <a:r>
              <a:rPr lang="en-US" sz="1600" b="1" i="1" dirty="0"/>
              <a:t>“I love you, and I</a:t>
            </a:r>
          </a:p>
          <a:p>
            <a:r>
              <a:rPr lang="en-US" sz="1600" b="1" i="1" dirty="0"/>
              <a:t> pray for you” (v.1-2)</a:t>
            </a:r>
          </a:p>
        </p:txBody>
      </p:sp>
      <p:sp>
        <p:nvSpPr>
          <p:cNvPr id="96" name="TextBox 95"/>
          <p:cNvSpPr txBox="1"/>
          <p:nvPr/>
        </p:nvSpPr>
        <p:spPr>
          <a:xfrm>
            <a:off x="3048000" y="5334000"/>
            <a:ext cx="1896314" cy="584775"/>
          </a:xfrm>
          <a:prstGeom prst="rect">
            <a:avLst/>
          </a:prstGeom>
          <a:noFill/>
        </p:spPr>
        <p:txBody>
          <a:bodyPr wrap="square" rtlCol="0">
            <a:spAutoFit/>
          </a:bodyPr>
          <a:lstStyle/>
          <a:p>
            <a:r>
              <a:rPr lang="en-US" sz="1600" b="1" i="1" dirty="0"/>
              <a:t>“I call attention</a:t>
            </a:r>
          </a:p>
          <a:p>
            <a:r>
              <a:rPr lang="en-US" sz="1600" b="1" i="1" dirty="0"/>
              <a:t>to your deeds (v.10</a:t>
            </a:r>
            <a:r>
              <a:rPr lang="en-US" sz="1600" i="1" dirty="0"/>
              <a:t>)</a:t>
            </a:r>
          </a:p>
        </p:txBody>
      </p:sp>
      <p:sp>
        <p:nvSpPr>
          <p:cNvPr id="105" name="TextBox 104"/>
          <p:cNvSpPr txBox="1"/>
          <p:nvPr/>
        </p:nvSpPr>
        <p:spPr>
          <a:xfrm>
            <a:off x="4800600" y="5410200"/>
            <a:ext cx="3824801" cy="369332"/>
          </a:xfrm>
          <a:prstGeom prst="rect">
            <a:avLst/>
          </a:prstGeom>
          <a:noFill/>
        </p:spPr>
        <p:txBody>
          <a:bodyPr wrap="square" rtlCol="0">
            <a:spAutoFit/>
          </a:bodyPr>
          <a:lstStyle/>
          <a:p>
            <a:r>
              <a:rPr lang="en-US" dirty="0"/>
              <a:t>     </a:t>
            </a:r>
            <a:r>
              <a:rPr lang="en-US" sz="1600" b="1" dirty="0"/>
              <a:t>“</a:t>
            </a:r>
            <a:r>
              <a:rPr lang="en-US" sz="1600" b="1" i="1" dirty="0"/>
              <a:t>I hear good things about him</a:t>
            </a:r>
            <a:r>
              <a:rPr lang="en-US" sz="1600" b="1" dirty="0"/>
              <a:t>.” </a:t>
            </a:r>
            <a:r>
              <a:rPr lang="en-US" sz="1600" b="1" i="1" dirty="0"/>
              <a:t>(v.12</a:t>
            </a:r>
            <a:r>
              <a:rPr lang="en-US" sz="1600" b="1" dirty="0"/>
              <a:t>)</a:t>
            </a:r>
          </a:p>
        </p:txBody>
      </p:sp>
      <p:sp>
        <p:nvSpPr>
          <p:cNvPr id="106" name="TextBox 105"/>
          <p:cNvSpPr txBox="1"/>
          <p:nvPr/>
        </p:nvSpPr>
        <p:spPr>
          <a:xfrm>
            <a:off x="136363" y="5806589"/>
            <a:ext cx="1301559" cy="338554"/>
          </a:xfrm>
          <a:prstGeom prst="rect">
            <a:avLst/>
          </a:prstGeom>
          <a:noFill/>
        </p:spPr>
        <p:txBody>
          <a:bodyPr wrap="square" rtlCol="0">
            <a:spAutoFit/>
          </a:bodyPr>
          <a:lstStyle/>
          <a:p>
            <a:r>
              <a:rPr lang="en-US" sz="1600" b="1" dirty="0"/>
              <a:t>Theme</a:t>
            </a:r>
          </a:p>
        </p:txBody>
      </p:sp>
      <p:sp>
        <p:nvSpPr>
          <p:cNvPr id="107" name="TextBox 106"/>
          <p:cNvSpPr txBox="1"/>
          <p:nvPr/>
        </p:nvSpPr>
        <p:spPr>
          <a:xfrm>
            <a:off x="2895600" y="5791200"/>
            <a:ext cx="4419427" cy="369332"/>
          </a:xfrm>
          <a:prstGeom prst="rect">
            <a:avLst/>
          </a:prstGeom>
          <a:noFill/>
        </p:spPr>
        <p:txBody>
          <a:bodyPr wrap="square" rtlCol="0">
            <a:spAutoFit/>
          </a:bodyPr>
          <a:lstStyle/>
          <a:p>
            <a:r>
              <a:rPr lang="en-US" b="1" dirty="0"/>
              <a:t>Holding to the truth with a loving attitude</a:t>
            </a:r>
          </a:p>
        </p:txBody>
      </p:sp>
      <p:sp>
        <p:nvSpPr>
          <p:cNvPr id="108" name="TextBox 107"/>
          <p:cNvSpPr txBox="1"/>
          <p:nvPr/>
        </p:nvSpPr>
        <p:spPr>
          <a:xfrm>
            <a:off x="87046" y="6156127"/>
            <a:ext cx="1161227" cy="338554"/>
          </a:xfrm>
          <a:prstGeom prst="rect">
            <a:avLst/>
          </a:prstGeom>
          <a:noFill/>
        </p:spPr>
        <p:txBody>
          <a:bodyPr wrap="square" rtlCol="0">
            <a:spAutoFit/>
          </a:bodyPr>
          <a:lstStyle/>
          <a:p>
            <a:r>
              <a:rPr lang="en-US" sz="1600" b="1" dirty="0"/>
              <a:t>Key Verse</a:t>
            </a:r>
          </a:p>
        </p:txBody>
      </p:sp>
      <p:sp>
        <p:nvSpPr>
          <p:cNvPr id="109" name="TextBox 108"/>
          <p:cNvSpPr txBox="1"/>
          <p:nvPr/>
        </p:nvSpPr>
        <p:spPr>
          <a:xfrm>
            <a:off x="1295399" y="6019801"/>
            <a:ext cx="7238999" cy="584775"/>
          </a:xfrm>
          <a:prstGeom prst="rect">
            <a:avLst/>
          </a:prstGeom>
          <a:noFill/>
        </p:spPr>
        <p:txBody>
          <a:bodyPr wrap="square" rtlCol="0">
            <a:spAutoFit/>
          </a:bodyPr>
          <a:lstStyle/>
          <a:p>
            <a:r>
              <a:rPr lang="en-US" sz="1600" i="1" dirty="0"/>
              <a:t>“</a:t>
            </a:r>
            <a:r>
              <a:rPr lang="en-US" sz="1600" b="1" i="1" dirty="0"/>
              <a:t>Beloved, do not imitate what is evil, but what is good.  The one who does good is of God; the one who does evil has not seen God.” (v.11)  </a:t>
            </a:r>
          </a:p>
        </p:txBody>
      </p:sp>
      <p:sp>
        <p:nvSpPr>
          <p:cNvPr id="111" name="TextBox 110"/>
          <p:cNvSpPr txBox="1"/>
          <p:nvPr/>
        </p:nvSpPr>
        <p:spPr>
          <a:xfrm>
            <a:off x="7239000" y="1461665"/>
            <a:ext cx="1215397" cy="369332"/>
          </a:xfrm>
          <a:prstGeom prst="rect">
            <a:avLst/>
          </a:prstGeom>
          <a:noFill/>
        </p:spPr>
        <p:txBody>
          <a:bodyPr wrap="none" rtlCol="0">
            <a:spAutoFit/>
          </a:bodyPr>
          <a:lstStyle/>
          <a:p>
            <a:r>
              <a:rPr lang="en-US" b="1" dirty="0">
                <a:latin typeface="Arial Narrow" pitchFamily="34" charset="0"/>
              </a:rPr>
              <a:t>Conclusion</a:t>
            </a:r>
          </a:p>
        </p:txBody>
      </p:sp>
      <p:sp>
        <p:nvSpPr>
          <p:cNvPr id="112" name="TextBox 111"/>
          <p:cNvSpPr txBox="1"/>
          <p:nvPr/>
        </p:nvSpPr>
        <p:spPr>
          <a:xfrm>
            <a:off x="1524000" y="2133600"/>
            <a:ext cx="1422684" cy="1477328"/>
          </a:xfrm>
          <a:prstGeom prst="rect">
            <a:avLst/>
          </a:prstGeom>
          <a:noFill/>
        </p:spPr>
        <p:txBody>
          <a:bodyPr wrap="square" rtlCol="0">
            <a:spAutoFit/>
          </a:bodyPr>
          <a:lstStyle/>
          <a:p>
            <a:pPr>
              <a:buFont typeface="Arial" pitchFamily="34" charset="0"/>
              <a:buChar char="•"/>
            </a:pPr>
            <a:r>
              <a:rPr lang="en-US" dirty="0"/>
              <a:t>Sickly (?)</a:t>
            </a:r>
          </a:p>
          <a:p>
            <a:pPr>
              <a:buFont typeface="Arial" pitchFamily="34" charset="0"/>
              <a:buChar char="•"/>
            </a:pPr>
            <a:r>
              <a:rPr lang="en-US" dirty="0"/>
              <a:t>Obedient</a:t>
            </a:r>
          </a:p>
          <a:p>
            <a:pPr>
              <a:buFont typeface="Arial" pitchFamily="34" charset="0"/>
              <a:buChar char="•"/>
            </a:pPr>
            <a:r>
              <a:rPr lang="en-US" dirty="0"/>
              <a:t>Hospitable</a:t>
            </a:r>
          </a:p>
          <a:p>
            <a:pPr>
              <a:buFont typeface="Arial" pitchFamily="34" charset="0"/>
              <a:buChar char="•"/>
            </a:pPr>
            <a:r>
              <a:rPr lang="en-US" dirty="0"/>
              <a:t>Loving</a:t>
            </a:r>
          </a:p>
          <a:p>
            <a:pPr>
              <a:buFont typeface="Arial" pitchFamily="34" charset="0"/>
              <a:buChar char="•"/>
            </a:pPr>
            <a:r>
              <a:rPr lang="en-US" dirty="0"/>
              <a:t>Supportive</a:t>
            </a:r>
          </a:p>
        </p:txBody>
      </p:sp>
      <p:sp>
        <p:nvSpPr>
          <p:cNvPr id="113" name="TextBox 112"/>
          <p:cNvSpPr txBox="1"/>
          <p:nvPr/>
        </p:nvSpPr>
        <p:spPr>
          <a:xfrm>
            <a:off x="3124200" y="2133600"/>
            <a:ext cx="2133600" cy="1477328"/>
          </a:xfrm>
          <a:prstGeom prst="rect">
            <a:avLst/>
          </a:prstGeom>
          <a:noFill/>
        </p:spPr>
        <p:txBody>
          <a:bodyPr wrap="square" rtlCol="0">
            <a:spAutoFit/>
          </a:bodyPr>
          <a:lstStyle/>
          <a:p>
            <a:pPr>
              <a:buFont typeface="Arial" pitchFamily="34" charset="0"/>
              <a:buChar char="•"/>
            </a:pPr>
            <a:r>
              <a:rPr lang="en-US" dirty="0"/>
              <a:t>Proud</a:t>
            </a:r>
          </a:p>
          <a:p>
            <a:pPr>
              <a:buFont typeface="Arial" pitchFamily="34" charset="0"/>
              <a:buChar char="•"/>
            </a:pPr>
            <a:r>
              <a:rPr lang="en-US" dirty="0"/>
              <a:t>Rigid &amp; negative</a:t>
            </a:r>
          </a:p>
          <a:p>
            <a:pPr>
              <a:buFont typeface="Arial" pitchFamily="34" charset="0"/>
              <a:buChar char="•"/>
            </a:pPr>
            <a:r>
              <a:rPr lang="en-US" dirty="0"/>
              <a:t>Accusing</a:t>
            </a:r>
          </a:p>
          <a:p>
            <a:pPr>
              <a:buFont typeface="Arial" pitchFamily="34" charset="0"/>
              <a:buChar char="•"/>
            </a:pPr>
            <a:r>
              <a:rPr lang="en-US" dirty="0"/>
              <a:t>“Church boss” </a:t>
            </a:r>
          </a:p>
          <a:p>
            <a:r>
              <a:rPr lang="en-US" dirty="0"/>
              <a:t>      complex</a:t>
            </a:r>
          </a:p>
        </p:txBody>
      </p:sp>
      <p:sp>
        <p:nvSpPr>
          <p:cNvPr id="114" name="TextBox 113"/>
          <p:cNvSpPr txBox="1"/>
          <p:nvPr/>
        </p:nvSpPr>
        <p:spPr>
          <a:xfrm>
            <a:off x="5334000" y="2133600"/>
            <a:ext cx="1356462" cy="1754326"/>
          </a:xfrm>
          <a:prstGeom prst="rect">
            <a:avLst/>
          </a:prstGeom>
          <a:noFill/>
        </p:spPr>
        <p:txBody>
          <a:bodyPr wrap="none" rtlCol="0">
            <a:spAutoFit/>
          </a:bodyPr>
          <a:lstStyle/>
          <a:p>
            <a:pPr>
              <a:buFont typeface="Arial" pitchFamily="34" charset="0"/>
              <a:buChar char="•"/>
            </a:pPr>
            <a:r>
              <a:rPr lang="en-US" dirty="0"/>
              <a:t>Good </a:t>
            </a:r>
            <a:br>
              <a:rPr lang="en-US" dirty="0"/>
            </a:br>
            <a:r>
              <a:rPr lang="en-US" dirty="0"/>
              <a:t>testimony</a:t>
            </a:r>
          </a:p>
          <a:p>
            <a:pPr>
              <a:buFont typeface="Arial" pitchFamily="34" charset="0"/>
              <a:buChar char="•"/>
            </a:pPr>
            <a:r>
              <a:rPr lang="en-US" dirty="0"/>
              <a:t>Community</a:t>
            </a:r>
          </a:p>
          <a:p>
            <a:pPr>
              <a:buFont typeface="Arial" pitchFamily="34" charset="0"/>
              <a:buChar char="•"/>
            </a:pPr>
            <a:r>
              <a:rPr lang="en-US" dirty="0"/>
              <a:t>Scriptures</a:t>
            </a:r>
          </a:p>
          <a:p>
            <a:pPr>
              <a:buFont typeface="Arial" pitchFamily="34" charset="0"/>
              <a:buChar char="•"/>
            </a:pPr>
            <a:r>
              <a:rPr lang="en-US" dirty="0"/>
              <a:t>John</a:t>
            </a:r>
          </a:p>
          <a:p>
            <a:endParaRPr lang="en-US" dirty="0"/>
          </a:p>
        </p:txBody>
      </p:sp>
      <p:sp>
        <p:nvSpPr>
          <p:cNvPr id="116" name="TextBox 115"/>
          <p:cNvSpPr txBox="1"/>
          <p:nvPr/>
        </p:nvSpPr>
        <p:spPr>
          <a:xfrm>
            <a:off x="6934200" y="2133600"/>
            <a:ext cx="1702183" cy="1477328"/>
          </a:xfrm>
          <a:prstGeom prst="rect">
            <a:avLst/>
          </a:prstGeom>
          <a:noFill/>
        </p:spPr>
        <p:txBody>
          <a:bodyPr wrap="square" rtlCol="0">
            <a:spAutoFit/>
          </a:bodyPr>
          <a:lstStyle/>
          <a:p>
            <a:pPr>
              <a:buFont typeface="Arial" pitchFamily="34" charset="0"/>
              <a:buChar char="•"/>
            </a:pPr>
            <a:r>
              <a:rPr lang="en-US" dirty="0"/>
              <a:t>   Letter is</a:t>
            </a:r>
          </a:p>
          <a:p>
            <a:r>
              <a:rPr lang="en-US" dirty="0"/>
              <a:t>abbreviated</a:t>
            </a:r>
          </a:p>
          <a:p>
            <a:pPr>
              <a:buFont typeface="Arial" pitchFamily="34" charset="0"/>
              <a:buChar char="•"/>
            </a:pPr>
            <a:r>
              <a:rPr lang="en-US" dirty="0"/>
              <a:t>John hopes </a:t>
            </a:r>
          </a:p>
          <a:p>
            <a:r>
              <a:rPr lang="en-US" dirty="0"/>
              <a:t>     to visit</a:t>
            </a:r>
          </a:p>
          <a:p>
            <a:pPr>
              <a:buFont typeface="Arial" pitchFamily="34" charset="0"/>
              <a:buChar char="•"/>
            </a:pPr>
            <a:r>
              <a:rPr lang="en-US" dirty="0"/>
              <a:t>Shalom</a:t>
            </a:r>
          </a:p>
        </p:txBody>
      </p:sp>
    </p:spTree>
    <p:extLst>
      <p:ext uri="{BB962C8B-B14F-4D97-AF65-F5344CB8AC3E}">
        <p14:creationId xmlns:p14="http://schemas.microsoft.com/office/powerpoint/2010/main" val="857096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F47AF-A672-D544-8058-4578960B11A8}"/>
              </a:ext>
            </a:extLst>
          </p:cNvPr>
          <p:cNvSpPr>
            <a:spLocks noGrp="1"/>
          </p:cNvSpPr>
          <p:nvPr>
            <p:ph type="title"/>
          </p:nvPr>
        </p:nvSpPr>
        <p:spPr/>
        <p:txBody>
          <a:bodyPr>
            <a:normAutofit/>
          </a:bodyPr>
          <a:lstStyle/>
          <a:p>
            <a:r>
              <a:rPr lang="en-US" sz="3200" dirty="0"/>
              <a:t>Brief Outline</a:t>
            </a:r>
          </a:p>
        </p:txBody>
      </p:sp>
      <p:sp>
        <p:nvSpPr>
          <p:cNvPr id="3" name="Content Placeholder 2">
            <a:extLst>
              <a:ext uri="{FF2B5EF4-FFF2-40B4-BE49-F238E27FC236}">
                <a16:creationId xmlns:a16="http://schemas.microsoft.com/office/drawing/2014/main" id="{0C0828E5-295E-3D47-BAFC-8AB965FC9539}"/>
              </a:ext>
            </a:extLst>
          </p:cNvPr>
          <p:cNvSpPr>
            <a:spLocks noGrp="1"/>
          </p:cNvSpPr>
          <p:nvPr>
            <p:ph idx="1"/>
          </p:nvPr>
        </p:nvSpPr>
        <p:spPr/>
        <p:txBody>
          <a:bodyPr/>
          <a:lstStyle/>
          <a:p>
            <a:pPr marL="633222" indent="-514350">
              <a:buFont typeface="+mj-lt"/>
              <a:buAutoNum type="romanUcPeriod"/>
            </a:pPr>
            <a:r>
              <a:rPr lang="en-US" sz="2400" b="1" dirty="0"/>
              <a:t>Encouragement of Gaius </a:t>
            </a:r>
            <a:r>
              <a:rPr lang="en-US" sz="2400" dirty="0"/>
              <a:t>(vv. 1-8)</a:t>
            </a:r>
          </a:p>
          <a:p>
            <a:pPr marL="118872" indent="0">
              <a:buNone/>
            </a:pPr>
            <a:endParaRPr lang="en-US" dirty="0"/>
          </a:p>
        </p:txBody>
      </p:sp>
      <p:sp>
        <p:nvSpPr>
          <p:cNvPr id="4" name="TextBox 3">
            <a:extLst>
              <a:ext uri="{FF2B5EF4-FFF2-40B4-BE49-F238E27FC236}">
                <a16:creationId xmlns:a16="http://schemas.microsoft.com/office/drawing/2014/main" id="{3D8CD634-6B71-A343-A6F2-657EBE3637B0}"/>
              </a:ext>
            </a:extLst>
          </p:cNvPr>
          <p:cNvSpPr txBox="1"/>
          <p:nvPr/>
        </p:nvSpPr>
        <p:spPr>
          <a:xfrm>
            <a:off x="627529" y="2438400"/>
            <a:ext cx="8229600" cy="4154984"/>
          </a:xfrm>
          <a:prstGeom prst="rect">
            <a:avLst/>
          </a:prstGeom>
          <a:noFill/>
          <a:ln w="38100">
            <a:solidFill>
              <a:schemeClr val="accent1"/>
            </a:solidFill>
          </a:ln>
        </p:spPr>
        <p:txBody>
          <a:bodyPr wrap="square" rtlCol="0">
            <a:spAutoFit/>
          </a:bodyPr>
          <a:lstStyle/>
          <a:p>
            <a:r>
              <a:rPr lang="en-US" sz="2200" dirty="0"/>
              <a:t>“1 The elder to the beloved Gaius, whom I love in truth. 2 Beloved, I pray that all may go well with you and that you may be in good health, as it goes well with your soul. 3 For I rejoiced greatly when the brothers came and testified to your truth, as indeed you are walking in the truth. 4 I have no greater joy than to hear that my children are walking in the truth. 5 Beloved, it is a faithful thing you do in all your efforts for these brothers, strangers as they are, 6 who testified to your love before the church. You will do well to send them on their journey in a manner worthy of God. 7 For they have gone out for the sake of the name, accepting nothing from the Gentiles. 8 Therefore we ought to support people like these, that we may be fellow workers for the truth.”</a:t>
            </a:r>
          </a:p>
        </p:txBody>
      </p:sp>
    </p:spTree>
    <p:extLst>
      <p:ext uri="{BB962C8B-B14F-4D97-AF65-F5344CB8AC3E}">
        <p14:creationId xmlns:p14="http://schemas.microsoft.com/office/powerpoint/2010/main" val="873339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F47AF-A672-D544-8058-4578960B11A8}"/>
              </a:ext>
            </a:extLst>
          </p:cNvPr>
          <p:cNvSpPr>
            <a:spLocks noGrp="1"/>
          </p:cNvSpPr>
          <p:nvPr>
            <p:ph type="title"/>
          </p:nvPr>
        </p:nvSpPr>
        <p:spPr/>
        <p:txBody>
          <a:bodyPr>
            <a:normAutofit/>
          </a:bodyPr>
          <a:lstStyle/>
          <a:p>
            <a:r>
              <a:rPr lang="en-US" sz="3200" dirty="0"/>
              <a:t>Brief Outline</a:t>
            </a:r>
          </a:p>
        </p:txBody>
      </p:sp>
      <p:sp>
        <p:nvSpPr>
          <p:cNvPr id="3" name="Content Placeholder 2">
            <a:extLst>
              <a:ext uri="{FF2B5EF4-FFF2-40B4-BE49-F238E27FC236}">
                <a16:creationId xmlns:a16="http://schemas.microsoft.com/office/drawing/2014/main" id="{0C0828E5-295E-3D47-BAFC-8AB965FC9539}"/>
              </a:ext>
            </a:extLst>
          </p:cNvPr>
          <p:cNvSpPr>
            <a:spLocks noGrp="1"/>
          </p:cNvSpPr>
          <p:nvPr>
            <p:ph idx="1"/>
          </p:nvPr>
        </p:nvSpPr>
        <p:spPr>
          <a:xfrm>
            <a:off x="152400" y="1752601"/>
            <a:ext cx="8534400" cy="4648200"/>
          </a:xfrm>
        </p:spPr>
        <p:txBody>
          <a:bodyPr/>
          <a:lstStyle/>
          <a:p>
            <a:pPr marL="633222" indent="-514350">
              <a:buFont typeface="+mj-lt"/>
              <a:buAutoNum type="romanUcPeriod" startAt="2"/>
            </a:pPr>
            <a:r>
              <a:rPr lang="en-US" sz="2400" b="1" dirty="0"/>
              <a:t>The confrontation of Diotrephes </a:t>
            </a:r>
            <a:r>
              <a:rPr lang="en-US" sz="2400" dirty="0"/>
              <a:t>(vv. 9, 10)</a:t>
            </a:r>
          </a:p>
          <a:p>
            <a:pPr marL="118872" indent="0">
              <a:buNone/>
            </a:pPr>
            <a:endParaRPr lang="en-US" dirty="0"/>
          </a:p>
        </p:txBody>
      </p:sp>
      <p:sp>
        <p:nvSpPr>
          <p:cNvPr id="4" name="TextBox 3">
            <a:extLst>
              <a:ext uri="{FF2B5EF4-FFF2-40B4-BE49-F238E27FC236}">
                <a16:creationId xmlns:a16="http://schemas.microsoft.com/office/drawing/2014/main" id="{5A6067B7-121A-F840-B7CD-979B321B1448}"/>
              </a:ext>
            </a:extLst>
          </p:cNvPr>
          <p:cNvSpPr txBox="1"/>
          <p:nvPr/>
        </p:nvSpPr>
        <p:spPr>
          <a:xfrm>
            <a:off x="838199" y="2667000"/>
            <a:ext cx="7848601" cy="2308324"/>
          </a:xfrm>
          <a:prstGeom prst="rect">
            <a:avLst/>
          </a:prstGeom>
          <a:noFill/>
          <a:ln w="38100">
            <a:solidFill>
              <a:schemeClr val="accent1"/>
            </a:solidFill>
          </a:ln>
        </p:spPr>
        <p:txBody>
          <a:bodyPr wrap="square" rtlCol="0">
            <a:spAutoFit/>
          </a:bodyPr>
          <a:lstStyle/>
          <a:p>
            <a:r>
              <a:rPr lang="en-US" sz="2400" dirty="0"/>
              <a:t>“ have written something to the church, but Diotrephes, who likes to put himself first, does not acknowledge our authority. 10 So if I come, I will bring up what he is doing, talking wicked nonsense against us. And not content with that, he refuses to welcome the brothers, and also stops those who want to and puts them out of the church.”</a:t>
            </a:r>
          </a:p>
        </p:txBody>
      </p:sp>
    </p:spTree>
    <p:extLst>
      <p:ext uri="{BB962C8B-B14F-4D97-AF65-F5344CB8AC3E}">
        <p14:creationId xmlns:p14="http://schemas.microsoft.com/office/powerpoint/2010/main" val="3784573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nvPr>
        </p:nvGraphicFramePr>
        <p:xfrm>
          <a:off x="0" y="-12492"/>
          <a:ext cx="9372601" cy="6786066"/>
        </p:xfrm>
        <a:graphic>
          <a:graphicData uri="http://schemas.openxmlformats.org/drawingml/2006/table">
            <a:tbl>
              <a:tblPr firstRow="1" bandRow="1">
                <a:tableStyleId>{073A0DAA-6AF3-43AB-8588-CEC1D06C72B9}</a:tableStyleId>
              </a:tblPr>
              <a:tblGrid>
                <a:gridCol w="2093208">
                  <a:extLst>
                    <a:ext uri="{9D8B030D-6E8A-4147-A177-3AD203B41FA5}">
                      <a16:colId xmlns:a16="http://schemas.microsoft.com/office/drawing/2014/main" val="20000"/>
                    </a:ext>
                  </a:extLst>
                </a:gridCol>
                <a:gridCol w="3160637">
                  <a:extLst>
                    <a:ext uri="{9D8B030D-6E8A-4147-A177-3AD203B41FA5}">
                      <a16:colId xmlns:a16="http://schemas.microsoft.com/office/drawing/2014/main" val="20001"/>
                    </a:ext>
                  </a:extLst>
                </a:gridCol>
                <a:gridCol w="2384717">
                  <a:extLst>
                    <a:ext uri="{9D8B030D-6E8A-4147-A177-3AD203B41FA5}">
                      <a16:colId xmlns:a16="http://schemas.microsoft.com/office/drawing/2014/main" val="20002"/>
                    </a:ext>
                  </a:extLst>
                </a:gridCol>
                <a:gridCol w="648671">
                  <a:extLst>
                    <a:ext uri="{9D8B030D-6E8A-4147-A177-3AD203B41FA5}">
                      <a16:colId xmlns:a16="http://schemas.microsoft.com/office/drawing/2014/main" val="20003"/>
                    </a:ext>
                  </a:extLst>
                </a:gridCol>
                <a:gridCol w="1085368">
                  <a:extLst>
                    <a:ext uri="{9D8B030D-6E8A-4147-A177-3AD203B41FA5}">
                      <a16:colId xmlns:a16="http://schemas.microsoft.com/office/drawing/2014/main" val="20004"/>
                    </a:ext>
                  </a:extLst>
                </a:gridCol>
              </a:tblGrid>
              <a:tr h="570625">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38261">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38261">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63962">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38261">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494385">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38261">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38261">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536122">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354377">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bg2"/>
                    </a:solidFill>
                  </a:tcPr>
                </a:tc>
                <a:tc>
                  <a:txBody>
                    <a:bodyPr/>
                    <a:lstStyle/>
                    <a:p>
                      <a:r>
                        <a:rPr lang="en-US" sz="1300" b="1" dirty="0"/>
                        <a:t>1 Ki. 12-2 Ki. 20; 2 Chr. 10-32</a:t>
                      </a:r>
                    </a:p>
                  </a:txBody>
                  <a:tcPr marL="68580" marR="68580" marT="34290" marB="34290">
                    <a:solidFill>
                      <a:schemeClr val="bg2"/>
                    </a:solidFill>
                  </a:tcPr>
                </a:tc>
                <a:tc>
                  <a:txBody>
                    <a:bodyPr/>
                    <a:lstStyle/>
                    <a:p>
                      <a:pPr algn="ctr"/>
                      <a:r>
                        <a:rPr lang="en-US" sz="1300" b="1" dirty="0"/>
                        <a:t>253</a:t>
                      </a:r>
                    </a:p>
                  </a:txBody>
                  <a:tcPr marL="68580" marR="68580" marT="34290" marB="34290">
                    <a:solidFill>
                      <a:schemeClr val="bg2"/>
                    </a:solidFill>
                  </a:tcPr>
                </a:tc>
                <a:tc>
                  <a:txBody>
                    <a:bodyPr/>
                    <a:lstStyle/>
                    <a:p>
                      <a:r>
                        <a:rPr lang="en-US" sz="1300" b="1" dirty="0"/>
                        <a:t>Elijah</a:t>
                      </a:r>
                    </a:p>
                  </a:txBody>
                  <a:tcPr marL="68580" marR="68580" marT="34290" marB="34290">
                    <a:solidFill>
                      <a:schemeClr val="bg2"/>
                    </a:solidFill>
                  </a:tcPr>
                </a:tc>
                <a:extLst>
                  <a:ext uri="{0D108BD9-81ED-4DB2-BD59-A6C34878D82A}">
                    <a16:rowId xmlns:a16="http://schemas.microsoft.com/office/drawing/2014/main" val="10009"/>
                  </a:ext>
                </a:extLst>
              </a:tr>
              <a:tr h="351222">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bg2"/>
                    </a:solidFill>
                  </a:tcPr>
                </a:tc>
                <a:tc>
                  <a:txBody>
                    <a:bodyPr/>
                    <a:lstStyle/>
                    <a:p>
                      <a:r>
                        <a:rPr lang="en-US" sz="1300" b="1" dirty="0"/>
                        <a:t>2 Ki. 21-25; 2 Chr. 10-32</a:t>
                      </a:r>
                    </a:p>
                  </a:txBody>
                  <a:tcPr marL="68580" marR="68580" marT="34290" marB="34290">
                    <a:solidFill>
                      <a:schemeClr val="bg2"/>
                    </a:solidFill>
                  </a:tcPr>
                </a:tc>
                <a:tc>
                  <a:txBody>
                    <a:bodyPr/>
                    <a:lstStyle/>
                    <a:p>
                      <a:pPr algn="ctr"/>
                      <a:r>
                        <a:rPr lang="en-US" sz="1300" b="1" dirty="0"/>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444213">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bg2"/>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bg2"/>
                    </a:solidFill>
                  </a:tcPr>
                </a:tc>
                <a:tc>
                  <a:txBody>
                    <a:bodyPr/>
                    <a:lstStyle/>
                    <a:p>
                      <a:pPr algn="ctr"/>
                      <a:r>
                        <a:rPr lang="en-US" sz="1300" b="1" dirty="0"/>
                        <a:t>70</a:t>
                      </a:r>
                    </a:p>
                  </a:txBody>
                  <a:tcPr marL="68580" marR="68580" marT="34290" marB="34290">
                    <a:solidFill>
                      <a:schemeClr val="bg2"/>
                    </a:solidFill>
                  </a:tcPr>
                </a:tc>
                <a:tc>
                  <a:txBody>
                    <a:bodyPr/>
                    <a:lstStyle/>
                    <a:p>
                      <a:r>
                        <a:rPr lang="en-US" sz="1300" b="1" dirty="0"/>
                        <a:t>Daniel, Ezekiel</a:t>
                      </a:r>
                    </a:p>
                  </a:txBody>
                  <a:tcPr marL="68580" marR="68580" marT="34290" marB="34290">
                    <a:solidFill>
                      <a:schemeClr val="bg2"/>
                    </a:solidFill>
                  </a:tcPr>
                </a:tc>
                <a:extLst>
                  <a:ext uri="{0D108BD9-81ED-4DB2-BD59-A6C34878D82A}">
                    <a16:rowId xmlns:a16="http://schemas.microsoft.com/office/drawing/2014/main" val="10011"/>
                  </a:ext>
                </a:extLst>
              </a:tr>
              <a:tr h="338261">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solidFill>
                  </a:tcPr>
                </a:tc>
                <a:tc>
                  <a:txBody>
                    <a:bodyPr/>
                    <a:lstStyle/>
                    <a:p>
                      <a:r>
                        <a:rPr lang="en-US" sz="1300" b="1" dirty="0"/>
                        <a:t>Ezra, Nehemiah</a:t>
                      </a:r>
                    </a:p>
                  </a:txBody>
                  <a:tcPr marL="68580" marR="68580" marT="34290" marB="34290">
                    <a:solidFill>
                      <a:schemeClr val="bg2"/>
                    </a:solidFill>
                  </a:tcPr>
                </a:tc>
                <a:tc>
                  <a:txBody>
                    <a:bodyPr/>
                    <a:lstStyle/>
                    <a:p>
                      <a:pPr algn="ctr"/>
                      <a:r>
                        <a:rPr lang="en-US" sz="1300" b="1" dirty="0"/>
                        <a:t>92</a:t>
                      </a:r>
                    </a:p>
                  </a:txBody>
                  <a:tcPr marL="68580" marR="68580" marT="34290" marB="34290">
                    <a:solidFill>
                      <a:schemeClr val="bg2"/>
                    </a:solidFill>
                  </a:tcPr>
                </a:tc>
                <a:tc>
                  <a:txBody>
                    <a:bodyPr/>
                    <a:lstStyle/>
                    <a:p>
                      <a:r>
                        <a:rPr lang="en-US" sz="1300" b="1" dirty="0"/>
                        <a:t>Ezra</a:t>
                      </a:r>
                    </a:p>
                  </a:txBody>
                  <a:tcPr marL="68580" marR="68580" marT="34290" marB="34290">
                    <a:solidFill>
                      <a:schemeClr val="bg2"/>
                    </a:solidFill>
                  </a:tcPr>
                </a:tc>
                <a:extLst>
                  <a:ext uri="{0D108BD9-81ED-4DB2-BD59-A6C34878D82A}">
                    <a16:rowId xmlns:a16="http://schemas.microsoft.com/office/drawing/2014/main" val="10012"/>
                  </a:ext>
                </a:extLst>
              </a:tr>
              <a:tr h="536589">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bg2"/>
                    </a:solidFill>
                  </a:tcPr>
                </a:tc>
                <a:tc>
                  <a:txBody>
                    <a:bodyPr/>
                    <a:lstStyle/>
                    <a:p>
                      <a:r>
                        <a:rPr lang="en-US" sz="1300" b="1" dirty="0"/>
                        <a:t>None</a:t>
                      </a:r>
                    </a:p>
                  </a:txBody>
                  <a:tcPr marL="68580" marR="68580" marT="34290" marB="34290">
                    <a:solidFill>
                      <a:schemeClr val="bg2"/>
                    </a:solidFill>
                  </a:tcPr>
                </a:tc>
                <a:tc>
                  <a:txBody>
                    <a:bodyPr/>
                    <a:lstStyle/>
                    <a:p>
                      <a:pPr algn="ctr"/>
                      <a:r>
                        <a:rPr lang="en-US" sz="1300" b="1" dirty="0"/>
                        <a:t>400</a:t>
                      </a:r>
                    </a:p>
                  </a:txBody>
                  <a:tcPr marL="68580" marR="68580" marT="34290" marB="34290">
                    <a:solidFill>
                      <a:schemeClr val="bg2"/>
                    </a:solidFill>
                  </a:tcPr>
                </a:tc>
                <a:tc>
                  <a:txBody>
                    <a:bodyPr/>
                    <a:lstStyle/>
                    <a:p>
                      <a:r>
                        <a:rPr lang="en-US" sz="1300" b="1" dirty="0"/>
                        <a:t>Judas Maccabee</a:t>
                      </a:r>
                    </a:p>
                  </a:txBody>
                  <a:tcPr marL="68580" marR="68580" marT="34290" marB="34290">
                    <a:solidFill>
                      <a:schemeClr val="bg2"/>
                    </a:solidFill>
                  </a:tcPr>
                </a:tc>
                <a:extLst>
                  <a:ext uri="{0D108BD9-81ED-4DB2-BD59-A6C34878D82A}">
                    <a16:rowId xmlns:a16="http://schemas.microsoft.com/office/drawing/2014/main" val="10013"/>
                  </a:ext>
                </a:extLst>
              </a:tr>
              <a:tr h="518720">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birth of Jesus to ascension</a:t>
                      </a:r>
                    </a:p>
                  </a:txBody>
                  <a:tcPr marL="68580" marR="68580" marT="34290" marB="34290">
                    <a:solidFill>
                      <a:schemeClr val="bg2"/>
                    </a:solidFill>
                  </a:tcPr>
                </a:tc>
                <a:tc>
                  <a:txBody>
                    <a:bodyPr/>
                    <a:lstStyle/>
                    <a:p>
                      <a:r>
                        <a:rPr lang="en-US" sz="1300" b="1" dirty="0"/>
                        <a:t>Mt-Jhn 21; Acts1</a:t>
                      </a:r>
                    </a:p>
                  </a:txBody>
                  <a:tcPr marL="68580" marR="68580" marT="34290" marB="34290">
                    <a:solidFill>
                      <a:schemeClr val="bg2"/>
                    </a:solidFill>
                  </a:tcPr>
                </a:tc>
                <a:tc>
                  <a:txBody>
                    <a:bodyPr/>
                    <a:lstStyle/>
                    <a:p>
                      <a:pPr algn="ctr"/>
                      <a:r>
                        <a:rPr lang="en-US" sz="1300" b="1" dirty="0"/>
                        <a:t>34</a:t>
                      </a:r>
                    </a:p>
                  </a:txBody>
                  <a:tcPr marL="68580" marR="68580" marT="34290" marB="34290">
                    <a:solidFill>
                      <a:schemeClr val="bg2"/>
                    </a:solidFill>
                  </a:tcPr>
                </a:tc>
                <a:tc>
                  <a:txBody>
                    <a:bodyPr/>
                    <a:lstStyle/>
                    <a:p>
                      <a:r>
                        <a:rPr lang="en-US" sz="1300" b="1" dirty="0"/>
                        <a:t>Jesus</a:t>
                      </a:r>
                    </a:p>
                  </a:txBody>
                  <a:tcPr marL="68580" marR="68580" marT="34290" marB="34290">
                    <a:solidFill>
                      <a:schemeClr val="bg2"/>
                    </a:solidFill>
                  </a:tcPr>
                </a:tc>
                <a:extLst>
                  <a:ext uri="{0D108BD9-81ED-4DB2-BD59-A6C34878D82A}">
                    <a16:rowId xmlns:a16="http://schemas.microsoft.com/office/drawing/2014/main" val="10014"/>
                  </a:ext>
                </a:extLst>
              </a:tr>
              <a:tr h="463962">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ascension to death of John (96 AD approx.)</a:t>
                      </a:r>
                    </a:p>
                  </a:txBody>
                  <a:tcPr marL="68580" marR="68580" marT="34290" marB="34290">
                    <a:solidFill>
                      <a:srgbClr val="FFFF00"/>
                    </a:solidFill>
                  </a:tcPr>
                </a:tc>
                <a:tc>
                  <a:txBody>
                    <a:bodyPr/>
                    <a:lstStyle/>
                    <a:p>
                      <a:r>
                        <a:rPr lang="en-US" sz="1300" b="1" dirty="0"/>
                        <a:t>Acts 2-Revelation</a:t>
                      </a:r>
                    </a:p>
                  </a:txBody>
                  <a:tcPr marL="68580" marR="68580" marT="34290" marB="34290">
                    <a:solidFill>
                      <a:srgbClr val="FFFF00"/>
                    </a:solidFill>
                  </a:tcPr>
                </a:tc>
                <a:tc>
                  <a:txBody>
                    <a:bodyPr/>
                    <a:lstStyle/>
                    <a:p>
                      <a:pPr algn="ctr"/>
                      <a:r>
                        <a:rPr lang="en-US" sz="1300" b="1" dirty="0"/>
                        <a:t>70</a:t>
                      </a:r>
                    </a:p>
                  </a:txBody>
                  <a:tcPr marL="68580" marR="68580" marT="34290" marB="34290">
                    <a:solidFill>
                      <a:srgbClr val="FFFF00"/>
                    </a:solidFill>
                  </a:tcPr>
                </a:tc>
                <a:tc>
                  <a:txBody>
                    <a:bodyPr/>
                    <a:lstStyle/>
                    <a:p>
                      <a:r>
                        <a:rPr lang="en-US" sz="1300" b="1" dirty="0"/>
                        <a:t>Paul</a:t>
                      </a:r>
                    </a:p>
                  </a:txBody>
                  <a:tcPr marL="68580" marR="68580" marT="34290" marB="34290">
                    <a:solidFill>
                      <a:srgbClr val="FFFF00"/>
                    </a:solidFill>
                  </a:tcPr>
                </a:tc>
                <a:extLst>
                  <a:ext uri="{0D108BD9-81ED-4DB2-BD59-A6C34878D82A}">
                    <a16:rowId xmlns:a16="http://schemas.microsoft.com/office/drawing/2014/main" val="10015"/>
                  </a:ext>
                </a:extLst>
              </a:tr>
            </a:tbl>
          </a:graphicData>
        </a:graphic>
      </p:graphicFrame>
      <p:sp>
        <p:nvSpPr>
          <p:cNvPr id="2" name="Date Placeholder 1">
            <a:extLst>
              <a:ext uri="{FF2B5EF4-FFF2-40B4-BE49-F238E27FC236}">
                <a16:creationId xmlns:a16="http://schemas.microsoft.com/office/drawing/2014/main" id="{67E5FDD8-E185-934F-AC80-0D1829A9C223}"/>
              </a:ext>
            </a:extLst>
          </p:cNvPr>
          <p:cNvSpPr>
            <a:spLocks noGrp="1"/>
          </p:cNvSpPr>
          <p:nvPr>
            <p:ph type="dt" sz="half" idx="10"/>
          </p:nvPr>
        </p:nvSpPr>
        <p:spPr/>
        <p:txBody>
          <a:bodyPr/>
          <a:lstStyle/>
          <a:p>
            <a:endParaRPr lang="en-US" dirty="0"/>
          </a:p>
        </p:txBody>
      </p:sp>
      <p:sp>
        <p:nvSpPr>
          <p:cNvPr id="4" name="Slide Number Placeholder 3">
            <a:extLst>
              <a:ext uri="{FF2B5EF4-FFF2-40B4-BE49-F238E27FC236}">
                <a16:creationId xmlns:a16="http://schemas.microsoft.com/office/drawing/2014/main" id="{7052EBA4-FC9B-FC42-884F-8FFE464FC324}"/>
              </a:ext>
            </a:extLst>
          </p:cNvPr>
          <p:cNvSpPr>
            <a:spLocks noGrp="1"/>
          </p:cNvSpPr>
          <p:nvPr>
            <p:ph type="sldNum" sz="quarter" idx="12"/>
          </p:nvPr>
        </p:nvSpPr>
        <p:spPr/>
        <p:txBody>
          <a:bodyPr/>
          <a:lstStyle/>
          <a:p>
            <a:fld id="{3F2CC1A4-3628-4009-A3B0-E0FB77C012B6}" type="slidenum">
              <a:rPr lang="en-US" smtClean="0"/>
              <a:pPr/>
              <a:t>3</a:t>
            </a:fld>
            <a:endParaRPr lang="en-US" dirty="0"/>
          </a:p>
        </p:txBody>
      </p:sp>
    </p:spTree>
    <p:extLst>
      <p:ext uri="{BB962C8B-B14F-4D97-AF65-F5344CB8AC3E}">
        <p14:creationId xmlns:p14="http://schemas.microsoft.com/office/powerpoint/2010/main" val="27832507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F47AF-A672-D544-8058-4578960B11A8}"/>
              </a:ext>
            </a:extLst>
          </p:cNvPr>
          <p:cNvSpPr>
            <a:spLocks noGrp="1"/>
          </p:cNvSpPr>
          <p:nvPr>
            <p:ph type="title"/>
          </p:nvPr>
        </p:nvSpPr>
        <p:spPr/>
        <p:txBody>
          <a:bodyPr>
            <a:normAutofit/>
          </a:bodyPr>
          <a:lstStyle/>
          <a:p>
            <a:r>
              <a:rPr lang="en-US" sz="3200" dirty="0"/>
              <a:t>Brief Outline</a:t>
            </a:r>
          </a:p>
        </p:txBody>
      </p:sp>
      <p:sp>
        <p:nvSpPr>
          <p:cNvPr id="3" name="Content Placeholder 2">
            <a:extLst>
              <a:ext uri="{FF2B5EF4-FFF2-40B4-BE49-F238E27FC236}">
                <a16:creationId xmlns:a16="http://schemas.microsoft.com/office/drawing/2014/main" id="{0C0828E5-295E-3D47-BAFC-8AB965FC9539}"/>
              </a:ext>
            </a:extLst>
          </p:cNvPr>
          <p:cNvSpPr>
            <a:spLocks noGrp="1"/>
          </p:cNvSpPr>
          <p:nvPr>
            <p:ph idx="1"/>
          </p:nvPr>
        </p:nvSpPr>
        <p:spPr/>
        <p:txBody>
          <a:bodyPr/>
          <a:lstStyle/>
          <a:p>
            <a:pPr marL="633222" indent="-514350">
              <a:buFont typeface="+mj-lt"/>
              <a:buAutoNum type="romanUcPeriod" startAt="3"/>
            </a:pPr>
            <a:r>
              <a:rPr lang="en-US" sz="2400" b="1" dirty="0"/>
              <a:t>The affirmation of Demetrius</a:t>
            </a:r>
            <a:r>
              <a:rPr lang="en-US" sz="2400" dirty="0"/>
              <a:t> (v. 11-12)</a:t>
            </a:r>
          </a:p>
          <a:p>
            <a:pPr marL="118872" indent="0">
              <a:buNone/>
            </a:pPr>
            <a:endParaRPr lang="en-US" sz="2400" dirty="0"/>
          </a:p>
          <a:p>
            <a:pPr marL="633222" indent="-514350">
              <a:buFont typeface="+mj-lt"/>
              <a:buAutoNum type="arabicPeriod"/>
            </a:pPr>
            <a:endParaRPr lang="en-US" dirty="0"/>
          </a:p>
        </p:txBody>
      </p:sp>
      <p:sp>
        <p:nvSpPr>
          <p:cNvPr id="4" name="TextBox 3">
            <a:extLst>
              <a:ext uri="{FF2B5EF4-FFF2-40B4-BE49-F238E27FC236}">
                <a16:creationId xmlns:a16="http://schemas.microsoft.com/office/drawing/2014/main" id="{C7D851FA-2FF7-6346-B0F7-70D04A82560F}"/>
              </a:ext>
            </a:extLst>
          </p:cNvPr>
          <p:cNvSpPr txBox="1"/>
          <p:nvPr/>
        </p:nvSpPr>
        <p:spPr>
          <a:xfrm>
            <a:off x="914400" y="2895600"/>
            <a:ext cx="7924800" cy="1938992"/>
          </a:xfrm>
          <a:prstGeom prst="rect">
            <a:avLst/>
          </a:prstGeom>
          <a:noFill/>
          <a:ln w="38100">
            <a:solidFill>
              <a:schemeClr val="accent1"/>
            </a:solidFill>
          </a:ln>
        </p:spPr>
        <p:txBody>
          <a:bodyPr wrap="square" rtlCol="0">
            <a:spAutoFit/>
          </a:bodyPr>
          <a:lstStyle/>
          <a:p>
            <a:r>
              <a:rPr lang="en-US" sz="2400" dirty="0"/>
              <a:t>“11 Beloved, do not imitate evil but imitate good. Whoever does good is from God; whoever does evil has not seen God. 12 Demetrius has received a good testimony from everyone, and from the truth itself. We also add our testimony, and you know that our testimony is true.”</a:t>
            </a:r>
          </a:p>
        </p:txBody>
      </p:sp>
    </p:spTree>
    <p:extLst>
      <p:ext uri="{BB962C8B-B14F-4D97-AF65-F5344CB8AC3E}">
        <p14:creationId xmlns:p14="http://schemas.microsoft.com/office/powerpoint/2010/main" val="3742631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F47AF-A672-D544-8058-4578960B11A8}"/>
              </a:ext>
            </a:extLst>
          </p:cNvPr>
          <p:cNvSpPr>
            <a:spLocks noGrp="1"/>
          </p:cNvSpPr>
          <p:nvPr>
            <p:ph type="title"/>
          </p:nvPr>
        </p:nvSpPr>
        <p:spPr/>
        <p:txBody>
          <a:bodyPr>
            <a:normAutofit/>
          </a:bodyPr>
          <a:lstStyle/>
          <a:p>
            <a:r>
              <a:rPr lang="en-US" sz="3200" dirty="0"/>
              <a:t>Brief Outline</a:t>
            </a:r>
          </a:p>
        </p:txBody>
      </p:sp>
      <p:sp>
        <p:nvSpPr>
          <p:cNvPr id="3" name="Content Placeholder 2">
            <a:extLst>
              <a:ext uri="{FF2B5EF4-FFF2-40B4-BE49-F238E27FC236}">
                <a16:creationId xmlns:a16="http://schemas.microsoft.com/office/drawing/2014/main" id="{0C0828E5-295E-3D47-BAFC-8AB965FC9539}"/>
              </a:ext>
            </a:extLst>
          </p:cNvPr>
          <p:cNvSpPr>
            <a:spLocks noGrp="1"/>
          </p:cNvSpPr>
          <p:nvPr>
            <p:ph idx="1"/>
          </p:nvPr>
        </p:nvSpPr>
        <p:spPr/>
        <p:txBody>
          <a:bodyPr/>
          <a:lstStyle/>
          <a:p>
            <a:pPr marL="633222" indent="-514350">
              <a:buFont typeface="+mj-lt"/>
              <a:buAutoNum type="romanLcPeriod" startAt="4"/>
            </a:pPr>
            <a:r>
              <a:rPr lang="en-US" sz="2400" b="1" dirty="0"/>
              <a:t>Conclusion</a:t>
            </a:r>
            <a:r>
              <a:rPr lang="en-US" sz="2400" dirty="0"/>
              <a:t> (vv. 13-15)</a:t>
            </a:r>
          </a:p>
          <a:p>
            <a:pPr marL="633222" indent="-514350">
              <a:buFont typeface="+mj-lt"/>
              <a:buAutoNum type="romanLcPeriod" startAt="4"/>
            </a:pPr>
            <a:endParaRPr lang="en-US" sz="2400" dirty="0"/>
          </a:p>
          <a:p>
            <a:pPr marL="118872" indent="0">
              <a:buNone/>
            </a:pPr>
            <a:endParaRPr lang="en-US" sz="2400" dirty="0"/>
          </a:p>
          <a:p>
            <a:pPr marL="633222" indent="-514350">
              <a:buFont typeface="+mj-lt"/>
              <a:buAutoNum type="arabicPeriod"/>
            </a:pPr>
            <a:endParaRPr lang="en-US" dirty="0"/>
          </a:p>
        </p:txBody>
      </p:sp>
      <p:sp>
        <p:nvSpPr>
          <p:cNvPr id="4" name="TextBox 3">
            <a:extLst>
              <a:ext uri="{FF2B5EF4-FFF2-40B4-BE49-F238E27FC236}">
                <a16:creationId xmlns:a16="http://schemas.microsoft.com/office/drawing/2014/main" id="{CA564DEB-A9AD-2245-8EB7-8AE8C2180DA6}"/>
              </a:ext>
            </a:extLst>
          </p:cNvPr>
          <p:cNvSpPr txBox="1"/>
          <p:nvPr/>
        </p:nvSpPr>
        <p:spPr>
          <a:xfrm>
            <a:off x="685800" y="2705725"/>
            <a:ext cx="8001000" cy="1569660"/>
          </a:xfrm>
          <a:prstGeom prst="rect">
            <a:avLst/>
          </a:prstGeom>
          <a:noFill/>
          <a:ln w="38100">
            <a:solidFill>
              <a:schemeClr val="accent1"/>
            </a:solidFill>
          </a:ln>
        </p:spPr>
        <p:txBody>
          <a:bodyPr wrap="square" rtlCol="0">
            <a:spAutoFit/>
          </a:bodyPr>
          <a:lstStyle/>
          <a:p>
            <a:r>
              <a:rPr lang="en-US" sz="2400" dirty="0"/>
              <a:t>“I had much to write to you, but I would rather not write with pen and ink. 14 I hope to see you soon, and we will talk face to face. 15 Peace be to you. The friends greet you. Greet the friends, each by name.”</a:t>
            </a:r>
          </a:p>
        </p:txBody>
      </p:sp>
    </p:spTree>
    <p:extLst>
      <p:ext uri="{BB962C8B-B14F-4D97-AF65-F5344CB8AC3E}">
        <p14:creationId xmlns:p14="http://schemas.microsoft.com/office/powerpoint/2010/main" val="40775781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8655F-EF1E-3840-8C0D-15214676D6A6}"/>
              </a:ext>
            </a:extLst>
          </p:cNvPr>
          <p:cNvSpPr>
            <a:spLocks noGrp="1"/>
          </p:cNvSpPr>
          <p:nvPr>
            <p:ph type="title"/>
          </p:nvPr>
        </p:nvSpPr>
        <p:spPr/>
        <p:txBody>
          <a:bodyPr>
            <a:normAutofit/>
          </a:bodyPr>
          <a:lstStyle/>
          <a:p>
            <a:r>
              <a:rPr lang="en-US" dirty="0"/>
              <a:t>Conclusion - “A good testimony”</a:t>
            </a:r>
          </a:p>
        </p:txBody>
      </p:sp>
      <p:sp>
        <p:nvSpPr>
          <p:cNvPr id="3" name="Content Placeholder 2">
            <a:extLst>
              <a:ext uri="{FF2B5EF4-FFF2-40B4-BE49-F238E27FC236}">
                <a16:creationId xmlns:a16="http://schemas.microsoft.com/office/drawing/2014/main" id="{597F0C9E-72E9-D346-974F-CF1448AE1E3F}"/>
              </a:ext>
            </a:extLst>
          </p:cNvPr>
          <p:cNvSpPr>
            <a:spLocks noGrp="1"/>
          </p:cNvSpPr>
          <p:nvPr>
            <p:ph idx="1"/>
          </p:nvPr>
        </p:nvSpPr>
        <p:spPr>
          <a:xfrm>
            <a:off x="152400" y="1600200"/>
            <a:ext cx="8763000" cy="5102352"/>
          </a:xfrm>
        </p:spPr>
        <p:txBody>
          <a:bodyPr>
            <a:normAutofit fontScale="92500" lnSpcReduction="20000"/>
          </a:bodyPr>
          <a:lstStyle/>
          <a:p>
            <a:pPr marL="118872" indent="0">
              <a:buNone/>
            </a:pPr>
            <a:r>
              <a:rPr lang="en-US" sz="2400" dirty="0"/>
              <a:t>Men  and women may seek to have their good works known from good or evil motives.  One does well when he or she hopes to inspire others by means of a good example.  Notice that of Gaius and Demetrius, it is said, others testified to their character  (v. 3, 6, 12).  What would others say about you? Are you a help or a hindrance (Diotrephes)? </a:t>
            </a:r>
          </a:p>
          <a:p>
            <a:pPr marL="118872" indent="0">
              <a:buNone/>
            </a:pPr>
            <a:endParaRPr lang="en-US" sz="2400" dirty="0"/>
          </a:p>
          <a:p>
            <a:pPr marL="118872" indent="0">
              <a:buNone/>
            </a:pPr>
            <a:r>
              <a:rPr lang="en-US" sz="2400" dirty="0"/>
              <a:t>Two types of Christians exist: those who help the church and those who hinder it.  John’s third epistle speaks to this.  </a:t>
            </a:r>
          </a:p>
          <a:p>
            <a:pPr marL="118872" indent="0">
              <a:buNone/>
            </a:pPr>
            <a:endParaRPr lang="en-US" sz="2400" dirty="0"/>
          </a:p>
          <a:p>
            <a:pPr marL="576072" indent="-457200">
              <a:buAutoNum type="arabicPeriod"/>
            </a:pPr>
            <a:r>
              <a:rPr lang="en-US" sz="2400" dirty="0"/>
              <a:t>There are “loving leaders” (like John) who stands out for his love of Gaius (truth) and prays for his prosperity(v. 2-4)  while he speaks openly of Diotrephes (error) and promises to deal with him when he came (vv. 9-10).  He took his leadership seriously.  </a:t>
            </a:r>
          </a:p>
          <a:p>
            <a:pPr marL="576072" indent="-457200">
              <a:buAutoNum type="arabicPeriod"/>
            </a:pPr>
            <a:r>
              <a:rPr lang="en-US" sz="2400" dirty="0"/>
              <a:t>There are “supportive saints” like Gaius and Demetrius who are known for their love for truth and those who proclaim it.  Please note, love left unexpressed can hardly be called love.  That kind of love, will be seen by others.  What would others say about your love for truth and your willingness to give to support it? </a:t>
            </a:r>
          </a:p>
        </p:txBody>
      </p:sp>
    </p:spTree>
    <p:extLst>
      <p:ext uri="{BB962C8B-B14F-4D97-AF65-F5344CB8AC3E}">
        <p14:creationId xmlns:p14="http://schemas.microsoft.com/office/powerpoint/2010/main" val="2999981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33EFE-BD42-BF4C-9675-76C4906B3D75}"/>
              </a:ext>
            </a:extLst>
          </p:cNvPr>
          <p:cNvSpPr txBox="1"/>
          <p:nvPr/>
        </p:nvSpPr>
        <p:spPr>
          <a:xfrm>
            <a:off x="1447800" y="117693"/>
            <a:ext cx="2057400" cy="6740307"/>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Matthew</a:t>
            </a:r>
          </a:p>
          <a:p>
            <a:r>
              <a:rPr lang="en-US" sz="1600" b="1" dirty="0">
                <a:latin typeface="Arial" panose="020B0604020202020204" pitchFamily="34" charset="0"/>
                <a:cs typeface="Arial" panose="020B0604020202020204" pitchFamily="34" charset="0"/>
              </a:rPr>
              <a:t>Mark</a:t>
            </a:r>
          </a:p>
          <a:p>
            <a:r>
              <a:rPr lang="en-US" sz="1600" b="1" dirty="0">
                <a:latin typeface="Arial" panose="020B0604020202020204" pitchFamily="34" charset="0"/>
                <a:cs typeface="Arial" panose="020B0604020202020204" pitchFamily="34" charset="0"/>
              </a:rPr>
              <a:t>Luke </a:t>
            </a:r>
          </a:p>
          <a:p>
            <a:r>
              <a:rPr lang="en-US" sz="1600" b="1" dirty="0">
                <a:latin typeface="Arial" panose="020B0604020202020204" pitchFamily="34" charset="0"/>
                <a:cs typeface="Arial" panose="020B0604020202020204" pitchFamily="34" charset="0"/>
              </a:rPr>
              <a:t>John</a:t>
            </a:r>
          </a:p>
          <a:p>
            <a:r>
              <a:rPr lang="en-US" sz="1600" b="1" dirty="0">
                <a:latin typeface="Arial" panose="020B0604020202020204" pitchFamily="34" charset="0"/>
                <a:cs typeface="Arial" panose="020B0604020202020204" pitchFamily="34" charset="0"/>
              </a:rPr>
              <a:t>Acts</a:t>
            </a:r>
          </a:p>
          <a:p>
            <a:r>
              <a:rPr lang="en-US" sz="1600" b="1" dirty="0">
                <a:latin typeface="Arial" panose="020B0604020202020204" pitchFamily="34" charset="0"/>
                <a:cs typeface="Arial" panose="020B0604020202020204" pitchFamily="34" charset="0"/>
              </a:rPr>
              <a:t>Romans</a:t>
            </a:r>
          </a:p>
          <a:p>
            <a:r>
              <a:rPr lang="en-US" sz="1600" b="1" dirty="0">
                <a:latin typeface="Arial" panose="020B0604020202020204" pitchFamily="34" charset="0"/>
                <a:cs typeface="Arial" panose="020B0604020202020204" pitchFamily="34" charset="0"/>
              </a:rPr>
              <a:t>1 Corinthians</a:t>
            </a:r>
          </a:p>
          <a:p>
            <a:r>
              <a:rPr lang="en-US" sz="1600" b="1" dirty="0">
                <a:latin typeface="Arial" panose="020B0604020202020204" pitchFamily="34" charset="0"/>
                <a:cs typeface="Arial" panose="020B0604020202020204" pitchFamily="34" charset="0"/>
              </a:rPr>
              <a:t>2 Corinthians</a:t>
            </a:r>
          </a:p>
          <a:p>
            <a:r>
              <a:rPr lang="en-US" sz="1600" b="1" dirty="0">
                <a:latin typeface="Arial" panose="020B0604020202020204" pitchFamily="34" charset="0"/>
                <a:cs typeface="Arial" panose="020B0604020202020204" pitchFamily="34" charset="0"/>
              </a:rPr>
              <a:t>Galatians</a:t>
            </a:r>
          </a:p>
          <a:p>
            <a:r>
              <a:rPr lang="en-US" sz="1600" b="1" dirty="0">
                <a:latin typeface="Arial" panose="020B0604020202020204" pitchFamily="34" charset="0"/>
                <a:cs typeface="Arial" panose="020B0604020202020204" pitchFamily="34" charset="0"/>
              </a:rPr>
              <a:t>Ephesians</a:t>
            </a:r>
          </a:p>
          <a:p>
            <a:r>
              <a:rPr lang="en-US" sz="1600" b="1" dirty="0">
                <a:latin typeface="Arial" panose="020B0604020202020204" pitchFamily="34" charset="0"/>
                <a:cs typeface="Arial" panose="020B0604020202020204" pitchFamily="34" charset="0"/>
              </a:rPr>
              <a:t>Philippians</a:t>
            </a:r>
          </a:p>
          <a:p>
            <a:r>
              <a:rPr lang="en-US" sz="1600" b="1" dirty="0">
                <a:latin typeface="Arial" panose="020B0604020202020204" pitchFamily="34" charset="0"/>
                <a:cs typeface="Arial" panose="020B0604020202020204" pitchFamily="34" charset="0"/>
              </a:rPr>
              <a:t>Colossians</a:t>
            </a:r>
          </a:p>
          <a:p>
            <a:r>
              <a:rPr lang="en-US" sz="1600" b="1" dirty="0">
                <a:latin typeface="Arial" panose="020B0604020202020204" pitchFamily="34" charset="0"/>
                <a:cs typeface="Arial" panose="020B0604020202020204" pitchFamily="34" charset="0"/>
              </a:rPr>
              <a:t>1 Thessalonians</a:t>
            </a:r>
          </a:p>
          <a:p>
            <a:r>
              <a:rPr lang="en-US" sz="1600" b="1" dirty="0">
                <a:latin typeface="Arial" panose="020B0604020202020204" pitchFamily="34" charset="0"/>
                <a:cs typeface="Arial" panose="020B0604020202020204" pitchFamily="34" charset="0"/>
              </a:rPr>
              <a:t>2 Thessalonians</a:t>
            </a:r>
          </a:p>
          <a:p>
            <a:r>
              <a:rPr lang="en-US" sz="1600" b="1" dirty="0">
                <a:latin typeface="Arial" panose="020B0604020202020204" pitchFamily="34" charset="0"/>
                <a:cs typeface="Arial" panose="020B0604020202020204" pitchFamily="34" charset="0"/>
              </a:rPr>
              <a:t>1 Timothy</a:t>
            </a:r>
          </a:p>
          <a:p>
            <a:r>
              <a:rPr lang="en-US" sz="1600" b="1" dirty="0">
                <a:latin typeface="Arial" panose="020B0604020202020204" pitchFamily="34" charset="0"/>
                <a:cs typeface="Arial" panose="020B0604020202020204" pitchFamily="34" charset="0"/>
              </a:rPr>
              <a:t>2 Timothy</a:t>
            </a:r>
          </a:p>
          <a:p>
            <a:r>
              <a:rPr lang="en-US" sz="1600" b="1" dirty="0">
                <a:latin typeface="Arial" panose="020B0604020202020204" pitchFamily="34" charset="0"/>
                <a:cs typeface="Arial" panose="020B0604020202020204" pitchFamily="34" charset="0"/>
              </a:rPr>
              <a:t>Titus</a:t>
            </a:r>
          </a:p>
          <a:p>
            <a:r>
              <a:rPr lang="en-US" sz="1600" b="1" dirty="0">
                <a:latin typeface="Arial" panose="020B0604020202020204" pitchFamily="34" charset="0"/>
                <a:cs typeface="Arial" panose="020B0604020202020204" pitchFamily="34" charset="0"/>
              </a:rPr>
              <a:t>Philemon </a:t>
            </a:r>
          </a:p>
          <a:p>
            <a:r>
              <a:rPr lang="en-US" sz="1600" b="1" dirty="0">
                <a:latin typeface="Arial" panose="020B0604020202020204" pitchFamily="34" charset="0"/>
                <a:cs typeface="Arial" panose="020B0604020202020204" pitchFamily="34" charset="0"/>
              </a:rPr>
              <a:t>Hebrews</a:t>
            </a:r>
          </a:p>
          <a:p>
            <a:r>
              <a:rPr lang="en-US" sz="1600" b="1" dirty="0">
                <a:latin typeface="Arial" panose="020B0604020202020204" pitchFamily="34" charset="0"/>
                <a:cs typeface="Arial" panose="020B0604020202020204" pitchFamily="34" charset="0"/>
              </a:rPr>
              <a:t>James</a:t>
            </a:r>
          </a:p>
          <a:p>
            <a:r>
              <a:rPr lang="en-US" sz="1600" b="1" dirty="0">
                <a:latin typeface="Arial" panose="020B0604020202020204" pitchFamily="34" charset="0"/>
                <a:cs typeface="Arial" panose="020B0604020202020204" pitchFamily="34" charset="0"/>
              </a:rPr>
              <a:t>1 Peter</a:t>
            </a:r>
          </a:p>
          <a:p>
            <a:r>
              <a:rPr lang="en-US" sz="1600" b="1" dirty="0">
                <a:latin typeface="Arial" panose="020B0604020202020204" pitchFamily="34" charset="0"/>
                <a:cs typeface="Arial" panose="020B0604020202020204" pitchFamily="34" charset="0"/>
              </a:rPr>
              <a:t>2 Peter</a:t>
            </a:r>
          </a:p>
          <a:p>
            <a:r>
              <a:rPr lang="en-US" sz="1600" b="1" dirty="0">
                <a:latin typeface="Arial" panose="020B0604020202020204" pitchFamily="34" charset="0"/>
                <a:cs typeface="Arial" panose="020B0604020202020204" pitchFamily="34" charset="0"/>
              </a:rPr>
              <a:t>1 John</a:t>
            </a:r>
          </a:p>
          <a:p>
            <a:r>
              <a:rPr lang="en-US" sz="1600" b="1" dirty="0">
                <a:latin typeface="Arial" panose="020B0604020202020204" pitchFamily="34" charset="0"/>
                <a:cs typeface="Arial" panose="020B0604020202020204" pitchFamily="34" charset="0"/>
              </a:rPr>
              <a:t>2 John</a:t>
            </a:r>
          </a:p>
          <a:p>
            <a:r>
              <a:rPr lang="en-US" sz="1600" b="1" dirty="0">
                <a:latin typeface="Arial" panose="020B0604020202020204" pitchFamily="34" charset="0"/>
                <a:cs typeface="Arial" panose="020B0604020202020204" pitchFamily="34" charset="0"/>
              </a:rPr>
              <a:t>3 John</a:t>
            </a:r>
          </a:p>
          <a:p>
            <a:r>
              <a:rPr lang="en-US" sz="1600" b="1" dirty="0">
                <a:latin typeface="Arial" panose="020B0604020202020204" pitchFamily="34" charset="0"/>
                <a:cs typeface="Arial" panose="020B0604020202020204" pitchFamily="34" charset="0"/>
              </a:rPr>
              <a:t>Jude</a:t>
            </a:r>
          </a:p>
          <a:p>
            <a:r>
              <a:rPr lang="en-US" sz="1600" b="1" dirty="0">
                <a:latin typeface="Arial" panose="020B0604020202020204" pitchFamily="34" charset="0"/>
                <a:cs typeface="Arial" panose="020B0604020202020204" pitchFamily="34" charset="0"/>
              </a:rPr>
              <a:t>Revelation</a:t>
            </a:r>
          </a:p>
        </p:txBody>
      </p:sp>
      <p:sp>
        <p:nvSpPr>
          <p:cNvPr id="4" name="TextBox 3">
            <a:extLst>
              <a:ext uri="{FF2B5EF4-FFF2-40B4-BE49-F238E27FC236}">
                <a16:creationId xmlns:a16="http://schemas.microsoft.com/office/drawing/2014/main" id="{94FAC7AB-4D08-0F40-BB9F-C5E491FC73EC}"/>
              </a:ext>
            </a:extLst>
          </p:cNvPr>
          <p:cNvSpPr txBox="1"/>
          <p:nvPr/>
        </p:nvSpPr>
        <p:spPr>
          <a:xfrm>
            <a:off x="6019800" y="125290"/>
            <a:ext cx="3094828" cy="7471373"/>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James	          	50 AD	</a:t>
            </a:r>
          </a:p>
          <a:p>
            <a:r>
              <a:rPr lang="en-US" sz="1600" b="1" dirty="0">
                <a:latin typeface="Arial" panose="020B0604020202020204" pitchFamily="34" charset="0"/>
                <a:cs typeface="Arial" panose="020B0604020202020204" pitchFamily="34" charset="0"/>
              </a:rPr>
              <a:t>Mark		50 AD</a:t>
            </a:r>
          </a:p>
          <a:p>
            <a:r>
              <a:rPr lang="en-US" sz="1600" b="1" dirty="0">
                <a:latin typeface="Arial" panose="020B0604020202020204" pitchFamily="34" charset="0"/>
                <a:cs typeface="Arial" panose="020B0604020202020204" pitchFamily="34" charset="0"/>
              </a:rPr>
              <a:t>1 Thessalonians	52 AD</a:t>
            </a:r>
          </a:p>
          <a:p>
            <a:r>
              <a:rPr lang="en-US" sz="1600" b="1" dirty="0">
                <a:latin typeface="Arial" panose="020B0604020202020204" pitchFamily="34" charset="0"/>
                <a:cs typeface="Arial" panose="020B0604020202020204" pitchFamily="34" charset="0"/>
              </a:rPr>
              <a:t>2 Thessalonians	52 AD</a:t>
            </a:r>
          </a:p>
          <a:p>
            <a:r>
              <a:rPr lang="en-US" sz="1600" b="1" dirty="0">
                <a:latin typeface="Arial" panose="020B0604020202020204" pitchFamily="34" charset="0"/>
                <a:cs typeface="Arial" panose="020B0604020202020204" pitchFamily="34" charset="0"/>
              </a:rPr>
              <a:t>1 Corinthians	57 AD</a:t>
            </a:r>
          </a:p>
          <a:p>
            <a:r>
              <a:rPr lang="en-US" sz="1600" b="1" dirty="0">
                <a:latin typeface="Arial" panose="020B0604020202020204" pitchFamily="34" charset="0"/>
                <a:cs typeface="Arial" panose="020B0604020202020204" pitchFamily="34" charset="0"/>
              </a:rPr>
              <a:t>2 Corinthians	57 AD</a:t>
            </a:r>
          </a:p>
          <a:p>
            <a:r>
              <a:rPr lang="en-US" sz="1600" b="1" dirty="0">
                <a:latin typeface="Arial" panose="020B0604020202020204" pitchFamily="34" charset="0"/>
                <a:cs typeface="Arial" panose="020B0604020202020204" pitchFamily="34" charset="0"/>
              </a:rPr>
              <a:t>Galatians	58 AD</a:t>
            </a:r>
          </a:p>
          <a:p>
            <a:r>
              <a:rPr lang="en-US" sz="1600" b="1" dirty="0">
                <a:latin typeface="Arial" panose="020B0604020202020204" pitchFamily="34" charset="0"/>
                <a:cs typeface="Arial" panose="020B0604020202020204" pitchFamily="34" charset="0"/>
              </a:rPr>
              <a:t>Romans		58 AD</a:t>
            </a:r>
          </a:p>
          <a:p>
            <a:r>
              <a:rPr lang="en-US" sz="1600" b="1" dirty="0">
                <a:latin typeface="Arial" panose="020B0604020202020204" pitchFamily="34" charset="0"/>
                <a:cs typeface="Arial" panose="020B0604020202020204" pitchFamily="34" charset="0"/>
              </a:rPr>
              <a:t>Matthew		58 AD</a:t>
            </a:r>
          </a:p>
          <a:p>
            <a:r>
              <a:rPr lang="en-US" sz="1600" b="1" dirty="0">
                <a:latin typeface="Arial" panose="020B0604020202020204" pitchFamily="34" charset="0"/>
                <a:cs typeface="Arial" panose="020B0604020202020204" pitchFamily="34" charset="0"/>
              </a:rPr>
              <a:t>Luke		58 AD</a:t>
            </a:r>
          </a:p>
          <a:p>
            <a:r>
              <a:rPr lang="en-US" sz="1600" b="1" dirty="0">
                <a:latin typeface="Arial" panose="020B0604020202020204" pitchFamily="34" charset="0"/>
                <a:cs typeface="Arial" panose="020B0604020202020204" pitchFamily="34" charset="0"/>
              </a:rPr>
              <a:t>Acts		62 AD</a:t>
            </a:r>
          </a:p>
          <a:p>
            <a:r>
              <a:rPr lang="en-US" sz="1600" b="1" dirty="0">
                <a:latin typeface="Arial" panose="020B0604020202020204" pitchFamily="34" charset="0"/>
                <a:cs typeface="Arial" panose="020B0604020202020204" pitchFamily="34" charset="0"/>
              </a:rPr>
              <a:t>Philippians	62 AD</a:t>
            </a:r>
          </a:p>
          <a:p>
            <a:r>
              <a:rPr lang="en-US" sz="1600" b="1" dirty="0">
                <a:latin typeface="Arial" panose="020B0604020202020204" pitchFamily="34" charset="0"/>
                <a:cs typeface="Arial" panose="020B0604020202020204" pitchFamily="34" charset="0"/>
              </a:rPr>
              <a:t>Philemon	62 AD</a:t>
            </a:r>
          </a:p>
          <a:p>
            <a:r>
              <a:rPr lang="en-US" sz="1600" b="1" dirty="0">
                <a:latin typeface="Arial" panose="020B0604020202020204" pitchFamily="34" charset="0"/>
                <a:cs typeface="Arial" panose="020B0604020202020204" pitchFamily="34" charset="0"/>
              </a:rPr>
              <a:t>Colossians	62 AD</a:t>
            </a:r>
          </a:p>
          <a:p>
            <a:r>
              <a:rPr lang="en-US" sz="1600" b="1" dirty="0">
                <a:latin typeface="Arial" panose="020B0604020202020204" pitchFamily="34" charset="0"/>
                <a:cs typeface="Arial" panose="020B0604020202020204" pitchFamily="34" charset="0"/>
              </a:rPr>
              <a:t>Ephesians	62 AD</a:t>
            </a:r>
          </a:p>
          <a:p>
            <a:r>
              <a:rPr lang="en-US" sz="1600" b="1" dirty="0">
                <a:latin typeface="Arial" panose="020B0604020202020204" pitchFamily="34" charset="0"/>
                <a:cs typeface="Arial" panose="020B0604020202020204" pitchFamily="34" charset="0"/>
              </a:rPr>
              <a:t>1 Peter		65 AD</a:t>
            </a:r>
          </a:p>
          <a:p>
            <a:r>
              <a:rPr lang="en-US" sz="1600" b="1" dirty="0">
                <a:latin typeface="Arial" panose="020B0604020202020204" pitchFamily="34" charset="0"/>
                <a:cs typeface="Arial" panose="020B0604020202020204" pitchFamily="34" charset="0"/>
              </a:rPr>
              <a:t>2 Peter 		67 AD</a:t>
            </a:r>
          </a:p>
          <a:p>
            <a:r>
              <a:rPr lang="en-US" sz="1600" b="1" dirty="0">
                <a:latin typeface="Arial" panose="020B0604020202020204" pitchFamily="34" charset="0"/>
                <a:cs typeface="Arial" panose="020B0604020202020204" pitchFamily="34" charset="0"/>
              </a:rPr>
              <a:t>Jude 		67 AD</a:t>
            </a:r>
          </a:p>
          <a:p>
            <a:r>
              <a:rPr lang="en-US" sz="1600" b="1" dirty="0">
                <a:latin typeface="Arial" panose="020B0604020202020204" pitchFamily="34" charset="0"/>
                <a:cs typeface="Arial" panose="020B0604020202020204" pitchFamily="34" charset="0"/>
              </a:rPr>
              <a:t>Titus		67 AD</a:t>
            </a:r>
          </a:p>
          <a:p>
            <a:r>
              <a:rPr lang="en-US" sz="1600" b="1" dirty="0">
                <a:latin typeface="Arial" panose="020B0604020202020204" pitchFamily="34" charset="0"/>
                <a:cs typeface="Arial" panose="020B0604020202020204" pitchFamily="34" charset="0"/>
              </a:rPr>
              <a:t>1 Timothy	67 AD</a:t>
            </a:r>
          </a:p>
          <a:p>
            <a:r>
              <a:rPr lang="en-US" sz="1600" b="1" dirty="0">
                <a:latin typeface="Arial" panose="020B0604020202020204" pitchFamily="34" charset="0"/>
                <a:cs typeface="Arial" panose="020B0604020202020204" pitchFamily="34" charset="0"/>
              </a:rPr>
              <a:t>2 Timothy	68 AD</a:t>
            </a:r>
          </a:p>
          <a:p>
            <a:r>
              <a:rPr lang="en-US" sz="1600" b="1" dirty="0">
                <a:latin typeface="Arial" panose="020B0604020202020204" pitchFamily="34" charset="0"/>
                <a:cs typeface="Arial" panose="020B0604020202020204" pitchFamily="34" charset="0"/>
              </a:rPr>
              <a:t>Hebrews		69 AD</a:t>
            </a:r>
          </a:p>
          <a:p>
            <a:r>
              <a:rPr lang="en-US" sz="1600" b="1" dirty="0">
                <a:latin typeface="Arial" panose="020B0604020202020204" pitchFamily="34" charset="0"/>
                <a:cs typeface="Arial" panose="020B0604020202020204" pitchFamily="34" charset="0"/>
              </a:rPr>
              <a:t>John (Gospel)	85 AD</a:t>
            </a:r>
          </a:p>
          <a:p>
            <a:r>
              <a:rPr lang="en-US" sz="1600" b="1" dirty="0">
                <a:latin typeface="Arial" panose="020B0604020202020204" pitchFamily="34" charset="0"/>
                <a:cs typeface="Arial" panose="020B0604020202020204" pitchFamily="34" charset="0"/>
              </a:rPr>
              <a:t>1 John		85 AD</a:t>
            </a:r>
          </a:p>
          <a:p>
            <a:r>
              <a:rPr lang="en-US" sz="1600" b="1" u="sng" dirty="0">
                <a:latin typeface="Arial" panose="020B0604020202020204" pitchFamily="34" charset="0"/>
                <a:cs typeface="Arial" panose="020B0604020202020204" pitchFamily="34" charset="0"/>
              </a:rPr>
              <a:t>2 John</a:t>
            </a:r>
            <a:r>
              <a:rPr lang="en-US" sz="1600" b="1" dirty="0">
                <a:latin typeface="Arial" panose="020B0604020202020204" pitchFamily="34" charset="0"/>
                <a:cs typeface="Arial" panose="020B0604020202020204" pitchFamily="34" charset="0"/>
              </a:rPr>
              <a:t>		85 AD</a:t>
            </a:r>
          </a:p>
          <a:p>
            <a:r>
              <a:rPr lang="en-US" sz="1600" b="1" dirty="0">
                <a:latin typeface="Arial" panose="020B0604020202020204" pitchFamily="34" charset="0"/>
                <a:cs typeface="Arial" panose="020B0604020202020204" pitchFamily="34" charset="0"/>
              </a:rPr>
              <a:t>3 John		85 AD</a:t>
            </a:r>
          </a:p>
          <a:p>
            <a:r>
              <a:rPr lang="en-US" sz="1600" b="1" dirty="0">
                <a:latin typeface="Arial" panose="020B0604020202020204" pitchFamily="34" charset="0"/>
                <a:cs typeface="Arial" panose="020B0604020202020204" pitchFamily="34" charset="0"/>
              </a:rPr>
              <a:t>Revelation	95 AD</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51E2DC5-378E-854C-A332-707165DEEF17}"/>
              </a:ext>
            </a:extLst>
          </p:cNvPr>
          <p:cNvSpPr txBox="1"/>
          <p:nvPr/>
        </p:nvSpPr>
        <p:spPr>
          <a:xfrm>
            <a:off x="457200" y="1143000"/>
            <a:ext cx="695960" cy="2648802"/>
          </a:xfrm>
          <a:prstGeom prst="rect">
            <a:avLst/>
          </a:prstGeom>
          <a:solidFill>
            <a:schemeClr val="tx1"/>
          </a:solidFill>
        </p:spPr>
        <p:txBody>
          <a:bodyPr vert="wordArtVert" wrap="none" rtlCol="0">
            <a:spAutoFit/>
          </a:bodyPr>
          <a:lstStyle/>
          <a:p>
            <a:r>
              <a:rPr lang="en-US" sz="2800" dirty="0">
                <a:solidFill>
                  <a:schemeClr val="bg1"/>
                </a:solidFill>
              </a:rPr>
              <a:t>CANON</a:t>
            </a:r>
          </a:p>
        </p:txBody>
      </p:sp>
      <p:sp>
        <p:nvSpPr>
          <p:cNvPr id="6" name="TextBox 5">
            <a:extLst>
              <a:ext uri="{FF2B5EF4-FFF2-40B4-BE49-F238E27FC236}">
                <a16:creationId xmlns:a16="http://schemas.microsoft.com/office/drawing/2014/main" id="{C9AE2C7E-A03C-4E48-A232-60C14185D943}"/>
              </a:ext>
            </a:extLst>
          </p:cNvPr>
          <p:cNvSpPr txBox="1"/>
          <p:nvPr/>
        </p:nvSpPr>
        <p:spPr>
          <a:xfrm>
            <a:off x="4572000" y="125290"/>
            <a:ext cx="695960" cy="6725111"/>
          </a:xfrm>
          <a:prstGeom prst="rect">
            <a:avLst/>
          </a:prstGeom>
          <a:solidFill>
            <a:schemeClr val="tx1"/>
          </a:solidFill>
        </p:spPr>
        <p:txBody>
          <a:bodyPr vert="wordArtVert" wrap="none" rtlCol="0">
            <a:spAutoFit/>
          </a:bodyPr>
          <a:lstStyle/>
          <a:p>
            <a:r>
              <a:rPr lang="en-US" sz="2800" dirty="0">
                <a:solidFill>
                  <a:schemeClr val="bg1"/>
                </a:solidFill>
              </a:rPr>
              <a:t>CHRONOLOGICAL</a:t>
            </a:r>
          </a:p>
        </p:txBody>
      </p:sp>
      <p:sp>
        <p:nvSpPr>
          <p:cNvPr id="7" name="TextBox 6">
            <a:extLst>
              <a:ext uri="{FF2B5EF4-FFF2-40B4-BE49-F238E27FC236}">
                <a16:creationId xmlns:a16="http://schemas.microsoft.com/office/drawing/2014/main" id="{63FA542F-8C30-4545-95F1-978F95B0399D}"/>
              </a:ext>
            </a:extLst>
          </p:cNvPr>
          <p:cNvSpPr txBox="1"/>
          <p:nvPr/>
        </p:nvSpPr>
        <p:spPr>
          <a:xfrm>
            <a:off x="-2895600" y="4419600"/>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03A6B7C7-9372-A14C-95C6-401571F2815C}"/>
              </a:ext>
            </a:extLst>
          </p:cNvPr>
          <p:cNvSpPr txBox="1"/>
          <p:nvPr/>
        </p:nvSpPr>
        <p:spPr>
          <a:xfrm>
            <a:off x="29372" y="5780782"/>
            <a:ext cx="1242060" cy="1077218"/>
          </a:xfrm>
          <a:prstGeom prst="rect">
            <a:avLst/>
          </a:prstGeom>
          <a:noFill/>
        </p:spPr>
        <p:txBody>
          <a:bodyPr wrap="square" rtlCol="0">
            <a:spAutoFit/>
          </a:bodyPr>
          <a:lstStyle/>
          <a:p>
            <a:r>
              <a:rPr lang="en-US" sz="1600" i="1" dirty="0"/>
              <a:t>*From Hester, Heart of NT History</a:t>
            </a:r>
          </a:p>
        </p:txBody>
      </p:sp>
      <p:sp>
        <p:nvSpPr>
          <p:cNvPr id="2" name="Date Placeholder 1">
            <a:extLst>
              <a:ext uri="{FF2B5EF4-FFF2-40B4-BE49-F238E27FC236}">
                <a16:creationId xmlns:a16="http://schemas.microsoft.com/office/drawing/2014/main" id="{B08F1A28-1D56-7B49-A36E-B445746434C5}"/>
              </a:ext>
            </a:extLst>
          </p:cNvPr>
          <p:cNvSpPr>
            <a:spLocks noGrp="1"/>
          </p:cNvSpPr>
          <p:nvPr>
            <p:ph type="dt" sz="half" idx="10"/>
          </p:nvPr>
        </p:nvSpPr>
        <p:spPr/>
        <p:txBody>
          <a:bodyPr/>
          <a:lstStyle/>
          <a:p>
            <a:endParaRPr lang="en-US" dirty="0"/>
          </a:p>
        </p:txBody>
      </p:sp>
      <p:sp>
        <p:nvSpPr>
          <p:cNvPr id="9" name="Footer Placeholder 8">
            <a:extLst>
              <a:ext uri="{FF2B5EF4-FFF2-40B4-BE49-F238E27FC236}">
                <a16:creationId xmlns:a16="http://schemas.microsoft.com/office/drawing/2014/main" id="{610291A5-CCD5-604B-BAE7-0D8AB6A0096E}"/>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4EF0E9F7-0C39-9744-9484-835413E5623F}"/>
              </a:ext>
            </a:extLst>
          </p:cNvPr>
          <p:cNvSpPr>
            <a:spLocks noGrp="1"/>
          </p:cNvSpPr>
          <p:nvPr>
            <p:ph type="sldNum" sz="quarter" idx="12"/>
          </p:nvPr>
        </p:nvSpPr>
        <p:spPr/>
        <p:txBody>
          <a:bodyPr/>
          <a:lstStyle/>
          <a:p>
            <a:fld id="{3F2CC1A4-3628-4009-A3B0-E0FB77C012B6}" type="slidenum">
              <a:rPr lang="en-US" smtClean="0"/>
              <a:pPr/>
              <a:t>4</a:t>
            </a:fld>
            <a:endParaRPr lang="en-US" dirty="0"/>
          </a:p>
        </p:txBody>
      </p:sp>
      <p:sp>
        <p:nvSpPr>
          <p:cNvPr id="11" name="TextBox 10">
            <a:extLst>
              <a:ext uri="{FF2B5EF4-FFF2-40B4-BE49-F238E27FC236}">
                <a16:creationId xmlns:a16="http://schemas.microsoft.com/office/drawing/2014/main" id="{2ABF21F7-BA57-C041-98B7-F89BB647374D}"/>
              </a:ext>
            </a:extLst>
          </p:cNvPr>
          <p:cNvSpPr txBox="1"/>
          <p:nvPr/>
        </p:nvSpPr>
        <p:spPr>
          <a:xfrm>
            <a:off x="6923424" y="5754587"/>
            <a:ext cx="939700" cy="830997"/>
          </a:xfrm>
          <a:prstGeom prst="rect">
            <a:avLst/>
          </a:prstGeom>
          <a:solidFill>
            <a:schemeClr val="accent1"/>
          </a:solidFill>
        </p:spPr>
        <p:txBody>
          <a:bodyPr wrap="square" rtlCol="0">
            <a:spAutoFit/>
          </a:bodyPr>
          <a:lstStyle/>
          <a:p>
            <a:r>
              <a:rPr lang="en-US" sz="1600" dirty="0"/>
              <a:t>Probably closer to A.D. 90</a:t>
            </a:r>
          </a:p>
        </p:txBody>
      </p:sp>
    </p:spTree>
    <p:extLst>
      <p:ext uri="{BB962C8B-B14F-4D97-AF65-F5344CB8AC3E}">
        <p14:creationId xmlns:p14="http://schemas.microsoft.com/office/powerpoint/2010/main" val="2956930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8D11-4B4A-7F4F-87FA-29D802DEF44D}"/>
              </a:ext>
            </a:extLst>
          </p:cNvPr>
          <p:cNvSpPr>
            <a:spLocks noGrp="1"/>
          </p:cNvSpPr>
          <p:nvPr>
            <p:ph type="title"/>
          </p:nvPr>
        </p:nvSpPr>
        <p:spPr/>
        <p:txBody>
          <a:bodyPr>
            <a:normAutofit/>
          </a:bodyPr>
          <a:lstStyle/>
          <a:p>
            <a:r>
              <a:rPr lang="en-US" sz="3200" dirty="0"/>
              <a:t>About the New Testament  “Canon”</a:t>
            </a:r>
          </a:p>
        </p:txBody>
      </p:sp>
      <p:sp>
        <p:nvSpPr>
          <p:cNvPr id="3" name="Content Placeholder 2">
            <a:extLst>
              <a:ext uri="{FF2B5EF4-FFF2-40B4-BE49-F238E27FC236}">
                <a16:creationId xmlns:a16="http://schemas.microsoft.com/office/drawing/2014/main" id="{D084CC27-97BF-3748-B3CC-461AF0B630A5}"/>
              </a:ext>
            </a:extLst>
          </p:cNvPr>
          <p:cNvSpPr>
            <a:spLocks noGrp="1"/>
          </p:cNvSpPr>
          <p:nvPr>
            <p:ph idx="1"/>
          </p:nvPr>
        </p:nvSpPr>
        <p:spPr>
          <a:xfrm>
            <a:off x="0" y="1676399"/>
            <a:ext cx="9144000" cy="5103019"/>
          </a:xfrm>
        </p:spPr>
        <p:txBody>
          <a:bodyPr/>
          <a:lstStyle/>
          <a:p>
            <a:pPr marL="118872" indent="0">
              <a:buNone/>
            </a:pPr>
            <a:r>
              <a:rPr lang="en-US" sz="2400" dirty="0"/>
              <a:t>The list of books which are recognized as inspired and authoritative. </a:t>
            </a:r>
          </a:p>
          <a:p>
            <a:pPr marL="118872" indent="0">
              <a:buNone/>
            </a:pPr>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CA80445A-2EA1-FA4B-9E8F-738F634D433B}"/>
              </a:ext>
            </a:extLst>
          </p:cNvPr>
          <p:cNvSpPr txBox="1"/>
          <p:nvPr/>
        </p:nvSpPr>
        <p:spPr>
          <a:xfrm>
            <a:off x="91476" y="3096986"/>
            <a:ext cx="1554732" cy="1754326"/>
          </a:xfrm>
          <a:prstGeom prst="rect">
            <a:avLst/>
          </a:prstGeom>
          <a:noFill/>
          <a:ln>
            <a:solidFill>
              <a:schemeClr val="tx1"/>
            </a:solidFill>
          </a:ln>
        </p:spPr>
        <p:txBody>
          <a:bodyPr wrap="square" rtlCol="0">
            <a:spAutoFit/>
          </a:bodyPr>
          <a:lstStyle/>
          <a:p>
            <a:r>
              <a:rPr lang="en-US" b="1" u="sng" dirty="0"/>
              <a:t>Gospels</a:t>
            </a:r>
            <a:r>
              <a:rPr lang="en-US" dirty="0"/>
              <a:t> (4)</a:t>
            </a:r>
            <a:endParaRPr lang="en-US" b="1" u="sng" dirty="0"/>
          </a:p>
          <a:p>
            <a:r>
              <a:rPr lang="en-US" dirty="0"/>
              <a:t>Matthew </a:t>
            </a:r>
          </a:p>
          <a:p>
            <a:r>
              <a:rPr lang="en-US" dirty="0"/>
              <a:t>Mark </a:t>
            </a:r>
          </a:p>
          <a:p>
            <a:r>
              <a:rPr lang="en-US" dirty="0"/>
              <a:t>Luke</a:t>
            </a:r>
          </a:p>
          <a:p>
            <a:r>
              <a:rPr lang="en-US" dirty="0"/>
              <a:t>John</a:t>
            </a:r>
          </a:p>
          <a:p>
            <a:endParaRPr lang="en-US" dirty="0"/>
          </a:p>
        </p:txBody>
      </p:sp>
      <p:sp>
        <p:nvSpPr>
          <p:cNvPr id="7" name="TextBox 6">
            <a:extLst>
              <a:ext uri="{FF2B5EF4-FFF2-40B4-BE49-F238E27FC236}">
                <a16:creationId xmlns:a16="http://schemas.microsoft.com/office/drawing/2014/main" id="{045F3FC1-D6CA-5848-8695-40847539D854}"/>
              </a:ext>
            </a:extLst>
          </p:cNvPr>
          <p:cNvSpPr txBox="1"/>
          <p:nvPr/>
        </p:nvSpPr>
        <p:spPr>
          <a:xfrm>
            <a:off x="1757221" y="3096986"/>
            <a:ext cx="1082169" cy="923330"/>
          </a:xfrm>
          <a:prstGeom prst="rect">
            <a:avLst/>
          </a:prstGeom>
          <a:noFill/>
          <a:ln>
            <a:solidFill>
              <a:schemeClr val="tx1"/>
            </a:solidFill>
          </a:ln>
        </p:spPr>
        <p:txBody>
          <a:bodyPr wrap="square" rtlCol="0">
            <a:spAutoFit/>
          </a:bodyPr>
          <a:lstStyle/>
          <a:p>
            <a:r>
              <a:rPr lang="en-US" b="1" u="sng" dirty="0"/>
              <a:t>Acts </a:t>
            </a:r>
            <a:r>
              <a:rPr lang="en-US" u="sng" dirty="0"/>
              <a:t>(1)</a:t>
            </a:r>
          </a:p>
          <a:p>
            <a:r>
              <a:rPr lang="en-US" dirty="0"/>
              <a:t>Book of History</a:t>
            </a:r>
          </a:p>
        </p:txBody>
      </p:sp>
      <p:sp>
        <p:nvSpPr>
          <p:cNvPr id="8" name="TextBox 7">
            <a:extLst>
              <a:ext uri="{FF2B5EF4-FFF2-40B4-BE49-F238E27FC236}">
                <a16:creationId xmlns:a16="http://schemas.microsoft.com/office/drawing/2014/main" id="{05D71320-4DAB-2441-9D73-DC75850A5117}"/>
              </a:ext>
            </a:extLst>
          </p:cNvPr>
          <p:cNvSpPr txBox="1"/>
          <p:nvPr/>
        </p:nvSpPr>
        <p:spPr>
          <a:xfrm>
            <a:off x="2914174" y="3099988"/>
            <a:ext cx="2025683" cy="3139321"/>
          </a:xfrm>
          <a:prstGeom prst="rect">
            <a:avLst/>
          </a:prstGeom>
          <a:noFill/>
          <a:ln>
            <a:solidFill>
              <a:schemeClr val="tx1"/>
            </a:solidFill>
          </a:ln>
        </p:spPr>
        <p:txBody>
          <a:bodyPr wrap="none" rtlCol="0">
            <a:spAutoFit/>
          </a:bodyPr>
          <a:lstStyle/>
          <a:p>
            <a:r>
              <a:rPr lang="en-US" b="1" u="sng" dirty="0"/>
              <a:t>Letters of Paul</a:t>
            </a:r>
            <a:r>
              <a:rPr lang="en-US" dirty="0"/>
              <a:t> (13)</a:t>
            </a:r>
            <a:endParaRPr lang="en-US" b="1" u="sng" dirty="0"/>
          </a:p>
          <a:p>
            <a:r>
              <a:rPr lang="en-US" dirty="0"/>
              <a:t>Thessalonians (2)</a:t>
            </a:r>
          </a:p>
          <a:p>
            <a:r>
              <a:rPr lang="en-US" dirty="0"/>
              <a:t>Corinthians (2)</a:t>
            </a:r>
          </a:p>
          <a:p>
            <a:r>
              <a:rPr lang="en-US" dirty="0"/>
              <a:t>Romans</a:t>
            </a:r>
          </a:p>
          <a:p>
            <a:r>
              <a:rPr lang="en-US" dirty="0"/>
              <a:t>Galatians </a:t>
            </a:r>
          </a:p>
          <a:p>
            <a:r>
              <a:rPr lang="en-US" dirty="0"/>
              <a:t>Philippians</a:t>
            </a:r>
          </a:p>
          <a:p>
            <a:r>
              <a:rPr lang="en-US" dirty="0"/>
              <a:t>Philemon</a:t>
            </a:r>
          </a:p>
          <a:p>
            <a:r>
              <a:rPr lang="en-US" dirty="0"/>
              <a:t>Ephesians</a:t>
            </a:r>
          </a:p>
          <a:p>
            <a:r>
              <a:rPr lang="en-US" dirty="0"/>
              <a:t>Colossians</a:t>
            </a:r>
          </a:p>
          <a:p>
            <a:r>
              <a:rPr lang="en-US" dirty="0"/>
              <a:t>Timothy (2)</a:t>
            </a:r>
          </a:p>
          <a:p>
            <a:r>
              <a:rPr lang="en-US" dirty="0"/>
              <a:t>Titus</a:t>
            </a:r>
          </a:p>
        </p:txBody>
      </p:sp>
      <p:sp>
        <p:nvSpPr>
          <p:cNvPr id="9" name="TextBox 8">
            <a:extLst>
              <a:ext uri="{FF2B5EF4-FFF2-40B4-BE49-F238E27FC236}">
                <a16:creationId xmlns:a16="http://schemas.microsoft.com/office/drawing/2014/main" id="{134057AB-E90B-2A4C-83A1-A9BE516C2B8D}"/>
              </a:ext>
            </a:extLst>
          </p:cNvPr>
          <p:cNvSpPr txBox="1"/>
          <p:nvPr/>
        </p:nvSpPr>
        <p:spPr>
          <a:xfrm>
            <a:off x="5014641" y="3096986"/>
            <a:ext cx="2116849" cy="1754326"/>
          </a:xfrm>
          <a:prstGeom prst="rect">
            <a:avLst/>
          </a:prstGeom>
          <a:noFill/>
          <a:ln>
            <a:solidFill>
              <a:schemeClr val="tx1"/>
            </a:solidFill>
          </a:ln>
        </p:spPr>
        <p:txBody>
          <a:bodyPr wrap="square" rtlCol="0">
            <a:spAutoFit/>
          </a:bodyPr>
          <a:lstStyle/>
          <a:p>
            <a:r>
              <a:rPr lang="en-US" b="1" u="sng" dirty="0"/>
              <a:t>General Letters</a:t>
            </a:r>
            <a:r>
              <a:rPr lang="en-US" b="1" dirty="0"/>
              <a:t> </a:t>
            </a:r>
            <a:r>
              <a:rPr lang="en-US" dirty="0"/>
              <a:t>(8)</a:t>
            </a:r>
          </a:p>
          <a:p>
            <a:r>
              <a:rPr lang="en-US" dirty="0"/>
              <a:t>James</a:t>
            </a:r>
          </a:p>
          <a:p>
            <a:r>
              <a:rPr lang="en-US" dirty="0"/>
              <a:t>1 &amp; 2 Peter</a:t>
            </a:r>
          </a:p>
          <a:p>
            <a:r>
              <a:rPr lang="en-US" b="1" dirty="0"/>
              <a:t>1,2, 3 John </a:t>
            </a:r>
          </a:p>
          <a:p>
            <a:r>
              <a:rPr lang="en-US" dirty="0"/>
              <a:t>Jude</a:t>
            </a:r>
          </a:p>
          <a:p>
            <a:r>
              <a:rPr lang="en-US" dirty="0"/>
              <a:t>Hebrews</a:t>
            </a:r>
          </a:p>
        </p:txBody>
      </p:sp>
      <p:sp>
        <p:nvSpPr>
          <p:cNvPr id="10" name="TextBox 9">
            <a:extLst>
              <a:ext uri="{FF2B5EF4-FFF2-40B4-BE49-F238E27FC236}">
                <a16:creationId xmlns:a16="http://schemas.microsoft.com/office/drawing/2014/main" id="{BC2F2823-52DA-514C-81EE-9121E799D0F7}"/>
              </a:ext>
            </a:extLst>
          </p:cNvPr>
          <p:cNvSpPr txBox="1"/>
          <p:nvPr/>
        </p:nvSpPr>
        <p:spPr>
          <a:xfrm>
            <a:off x="7183260" y="3088165"/>
            <a:ext cx="1743123" cy="646331"/>
          </a:xfrm>
          <a:prstGeom prst="rect">
            <a:avLst/>
          </a:prstGeom>
          <a:noFill/>
          <a:ln>
            <a:solidFill>
              <a:schemeClr val="tx1"/>
            </a:solidFill>
          </a:ln>
        </p:spPr>
        <p:txBody>
          <a:bodyPr wrap="square" rtlCol="0">
            <a:spAutoFit/>
          </a:bodyPr>
          <a:lstStyle/>
          <a:p>
            <a:r>
              <a:rPr lang="en-US" b="1" u="sng" dirty="0"/>
              <a:t>Apocalyptic </a:t>
            </a:r>
            <a:r>
              <a:rPr lang="en-US" dirty="0"/>
              <a:t>(1)</a:t>
            </a:r>
          </a:p>
          <a:p>
            <a:r>
              <a:rPr lang="en-US" dirty="0"/>
              <a:t>Revelation</a:t>
            </a:r>
          </a:p>
        </p:txBody>
      </p:sp>
      <p:sp>
        <p:nvSpPr>
          <p:cNvPr id="11" name="TextBox 10">
            <a:extLst>
              <a:ext uri="{FF2B5EF4-FFF2-40B4-BE49-F238E27FC236}">
                <a16:creationId xmlns:a16="http://schemas.microsoft.com/office/drawing/2014/main" id="{098642B6-6552-4740-8F29-66F51538197E}"/>
              </a:ext>
            </a:extLst>
          </p:cNvPr>
          <p:cNvSpPr txBox="1"/>
          <p:nvPr/>
        </p:nvSpPr>
        <p:spPr>
          <a:xfrm>
            <a:off x="2667000" y="2466689"/>
            <a:ext cx="2829621" cy="523220"/>
          </a:xfrm>
          <a:prstGeom prst="rect">
            <a:avLst/>
          </a:prstGeom>
          <a:noFill/>
        </p:spPr>
        <p:txBody>
          <a:bodyPr wrap="none" rtlCol="0">
            <a:spAutoFit/>
          </a:bodyPr>
          <a:lstStyle/>
          <a:p>
            <a:r>
              <a:rPr lang="en-US" sz="2800" dirty="0">
                <a:latin typeface="Aharoni" panose="02010803020104030203" pitchFamily="2" charset="-79"/>
                <a:cs typeface="Aharoni" panose="02010803020104030203" pitchFamily="2" charset="-79"/>
              </a:rPr>
              <a:t>FIVE DIVISIONS</a:t>
            </a:r>
          </a:p>
        </p:txBody>
      </p:sp>
      <p:sp>
        <p:nvSpPr>
          <p:cNvPr id="4" name="Date Placeholder 3">
            <a:extLst>
              <a:ext uri="{FF2B5EF4-FFF2-40B4-BE49-F238E27FC236}">
                <a16:creationId xmlns:a16="http://schemas.microsoft.com/office/drawing/2014/main" id="{0E6659B1-E4C6-CD43-939D-43C9C133F25F}"/>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EF2DDD72-75A0-D343-A791-72ABB7B57267}"/>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9D6806A3-7711-6B40-849E-9A4479290618}"/>
              </a:ext>
            </a:extLst>
          </p:cNvPr>
          <p:cNvSpPr>
            <a:spLocks noGrp="1"/>
          </p:cNvSpPr>
          <p:nvPr>
            <p:ph type="sldNum" sz="quarter" idx="12"/>
          </p:nvPr>
        </p:nvSpPr>
        <p:spPr/>
        <p:txBody>
          <a:bodyPr/>
          <a:lstStyle/>
          <a:p>
            <a:fld id="{3F2CC1A4-3628-4009-A3B0-E0FB77C012B6}" type="slidenum">
              <a:rPr lang="en-US" smtClean="0"/>
              <a:pPr/>
              <a:t>5</a:t>
            </a:fld>
            <a:endParaRPr lang="en-US" dirty="0"/>
          </a:p>
        </p:txBody>
      </p:sp>
    </p:spTree>
    <p:extLst>
      <p:ext uri="{BB962C8B-B14F-4D97-AF65-F5344CB8AC3E}">
        <p14:creationId xmlns:p14="http://schemas.microsoft.com/office/powerpoint/2010/main" val="412824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03C39-070E-2A40-8358-522A89D63151}"/>
              </a:ext>
            </a:extLst>
          </p:cNvPr>
          <p:cNvSpPr>
            <a:spLocks noGrp="1"/>
          </p:cNvSpPr>
          <p:nvPr>
            <p:ph type="title"/>
          </p:nvPr>
        </p:nvSpPr>
        <p:spPr/>
        <p:txBody>
          <a:bodyPr>
            <a:normAutofit/>
          </a:bodyPr>
          <a:lstStyle/>
          <a:p>
            <a:r>
              <a:rPr lang="en-US" sz="3200" dirty="0"/>
              <a:t>Introduction</a:t>
            </a:r>
          </a:p>
        </p:txBody>
      </p:sp>
      <p:sp>
        <p:nvSpPr>
          <p:cNvPr id="3" name="Content Placeholder 2">
            <a:extLst>
              <a:ext uri="{FF2B5EF4-FFF2-40B4-BE49-F238E27FC236}">
                <a16:creationId xmlns:a16="http://schemas.microsoft.com/office/drawing/2014/main" id="{2FFE5462-E698-9E4B-9315-A306FBCC7C66}"/>
              </a:ext>
            </a:extLst>
          </p:cNvPr>
          <p:cNvSpPr>
            <a:spLocks noGrp="1"/>
          </p:cNvSpPr>
          <p:nvPr>
            <p:ph idx="1"/>
          </p:nvPr>
        </p:nvSpPr>
        <p:spPr>
          <a:xfrm>
            <a:off x="228600" y="1752600"/>
            <a:ext cx="8763000" cy="4648201"/>
          </a:xfrm>
        </p:spPr>
        <p:txBody>
          <a:bodyPr>
            <a:normAutofit/>
          </a:bodyPr>
          <a:lstStyle/>
          <a:p>
            <a:pPr marL="118872" indent="0">
              <a:buNone/>
            </a:pPr>
            <a:r>
              <a:rPr lang="en-US" sz="2400" dirty="0"/>
              <a:t>“John’s second and third letters appear to have been written together,  near the same time as the first.  These, however, are more personal in nature.  Calling himself simply ”the elder,” John addresses his second letter somewhat mysteriously to “the chosen lady and her children.”  Whether that means a particular woman and her family or refers symbolically to a given church (or churches) is not wholly clear, but it is probably the former, since no other symbolic language appears in the letter.  In content this letter is a brief summary of John’s more general letter, together with a more personal note at the end. ”</a:t>
            </a:r>
          </a:p>
          <a:p>
            <a:pPr marL="118872" indent="0">
              <a:buNone/>
            </a:pPr>
            <a:r>
              <a:rPr lang="en-US" sz="1600" dirty="0"/>
              <a:t>				--- F. LeGard Smith, Chronological Bible, page</a:t>
            </a:r>
          </a:p>
        </p:txBody>
      </p:sp>
    </p:spTree>
    <p:extLst>
      <p:ext uri="{BB962C8B-B14F-4D97-AF65-F5344CB8AC3E}">
        <p14:creationId xmlns:p14="http://schemas.microsoft.com/office/powerpoint/2010/main" val="2541599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16212-42DF-DB44-90C3-C53A0BDAF5FA}"/>
              </a:ext>
            </a:extLst>
          </p:cNvPr>
          <p:cNvSpPr>
            <a:spLocks noGrp="1"/>
          </p:cNvSpPr>
          <p:nvPr>
            <p:ph type="title"/>
          </p:nvPr>
        </p:nvSpPr>
        <p:spPr>
          <a:xfrm>
            <a:off x="0" y="179487"/>
            <a:ext cx="8991600" cy="1228688"/>
          </a:xfrm>
        </p:spPr>
        <p:txBody>
          <a:bodyPr>
            <a:normAutofit/>
          </a:bodyPr>
          <a:lstStyle/>
          <a:p>
            <a:pPr algn="ctr"/>
            <a:r>
              <a:rPr lang="en-US" sz="3200" dirty="0"/>
              <a:t>About the Antichrist (1 Jn 2:18-24; 4:1-3; 2 Jn 7)</a:t>
            </a:r>
          </a:p>
        </p:txBody>
      </p:sp>
      <p:sp>
        <p:nvSpPr>
          <p:cNvPr id="3" name="Content Placeholder 2">
            <a:extLst>
              <a:ext uri="{FF2B5EF4-FFF2-40B4-BE49-F238E27FC236}">
                <a16:creationId xmlns:a16="http://schemas.microsoft.com/office/drawing/2014/main" id="{2CFC528A-525B-384F-B5C6-3DD09C6EC2DC}"/>
              </a:ext>
            </a:extLst>
          </p:cNvPr>
          <p:cNvSpPr>
            <a:spLocks noGrp="1"/>
          </p:cNvSpPr>
          <p:nvPr>
            <p:ph idx="1"/>
          </p:nvPr>
        </p:nvSpPr>
        <p:spPr>
          <a:xfrm>
            <a:off x="152400" y="1600200"/>
            <a:ext cx="8839200" cy="4800601"/>
          </a:xfrm>
        </p:spPr>
        <p:txBody>
          <a:bodyPr>
            <a:normAutofit/>
          </a:bodyPr>
          <a:lstStyle/>
          <a:p>
            <a:pPr marL="118872" indent="0">
              <a:buNone/>
            </a:pPr>
            <a:endParaRPr lang="en-US" sz="2000" dirty="0"/>
          </a:p>
        </p:txBody>
      </p:sp>
      <p:sp>
        <p:nvSpPr>
          <p:cNvPr id="4" name="TextBox 3">
            <a:extLst>
              <a:ext uri="{FF2B5EF4-FFF2-40B4-BE49-F238E27FC236}">
                <a16:creationId xmlns:a16="http://schemas.microsoft.com/office/drawing/2014/main" id="{B21893FE-B2B3-8043-AD55-8DEBE683794D}"/>
              </a:ext>
            </a:extLst>
          </p:cNvPr>
          <p:cNvSpPr txBox="1"/>
          <p:nvPr/>
        </p:nvSpPr>
        <p:spPr>
          <a:xfrm>
            <a:off x="157162" y="1600200"/>
            <a:ext cx="8834438" cy="5078313"/>
          </a:xfrm>
          <a:prstGeom prst="rect">
            <a:avLst/>
          </a:prstGeom>
          <a:solidFill>
            <a:schemeClr val="bg1"/>
          </a:solidFill>
          <a:ln w="38100">
            <a:solidFill>
              <a:schemeClr val="accent1"/>
            </a:solidFill>
          </a:ln>
        </p:spPr>
        <p:txBody>
          <a:bodyPr wrap="square" rtlCol="0">
            <a:spAutoFit/>
          </a:bodyPr>
          <a:lstStyle/>
          <a:p>
            <a:r>
              <a:rPr lang="en-US" sz="2200" dirty="0"/>
              <a:t>“People tend to be attracted to the spectacular and the mysterious.  Is the antichrist aliens from outer space? Adolf Hitler? Was John F. Kennedy assassinated by the antichrists? Any case can be argued by those who want to select their data to sell a movie plot.  The mysterious and the spectacular always find an audience.  A profit is always in the works somewhere… Perhaps it should come as no surprise that, among Christians, myths about the appearance of an antichrist never go away.  In preachers’ sermons, in the pages of scholarly journals, in types of film productions that abound around Halloween, antichrists appear.  In various ways, to those who had never read the Bible and to those who have, theories and myths about the antichrist fill the thoughts and airways of the adventurous and the spectacular always find an audience.  Theories about antichrists go back to the early centuries.  It makes for great drama, but the facts are lacking in the majority of the popular presentations.”  </a:t>
            </a:r>
            <a:r>
              <a:rPr lang="en-US" sz="1600" dirty="0"/>
              <a:t>--- Duane Warden, Truth For Today Commentary, p. 127</a:t>
            </a:r>
          </a:p>
        </p:txBody>
      </p:sp>
    </p:spTree>
    <p:extLst>
      <p:ext uri="{BB962C8B-B14F-4D97-AF65-F5344CB8AC3E}">
        <p14:creationId xmlns:p14="http://schemas.microsoft.com/office/powerpoint/2010/main" val="2098527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16212-42DF-DB44-90C3-C53A0BDAF5FA}"/>
              </a:ext>
            </a:extLst>
          </p:cNvPr>
          <p:cNvSpPr>
            <a:spLocks noGrp="1"/>
          </p:cNvSpPr>
          <p:nvPr>
            <p:ph type="title"/>
          </p:nvPr>
        </p:nvSpPr>
        <p:spPr/>
        <p:txBody>
          <a:bodyPr>
            <a:normAutofit/>
          </a:bodyPr>
          <a:lstStyle/>
          <a:p>
            <a:pPr algn="ctr"/>
            <a:r>
              <a:rPr lang="en-US" sz="3200" dirty="0"/>
              <a:t>The Facts About the Antichrist</a:t>
            </a:r>
          </a:p>
        </p:txBody>
      </p:sp>
      <p:sp>
        <p:nvSpPr>
          <p:cNvPr id="3" name="Content Placeholder 2">
            <a:extLst>
              <a:ext uri="{FF2B5EF4-FFF2-40B4-BE49-F238E27FC236}">
                <a16:creationId xmlns:a16="http://schemas.microsoft.com/office/drawing/2014/main" id="{2CFC528A-525B-384F-B5C6-3DD09C6EC2DC}"/>
              </a:ext>
            </a:extLst>
          </p:cNvPr>
          <p:cNvSpPr>
            <a:spLocks noGrp="1"/>
          </p:cNvSpPr>
          <p:nvPr>
            <p:ph idx="1"/>
          </p:nvPr>
        </p:nvSpPr>
        <p:spPr>
          <a:xfrm>
            <a:off x="152400" y="1752600"/>
            <a:ext cx="8839200" cy="4800601"/>
          </a:xfrm>
        </p:spPr>
        <p:txBody>
          <a:bodyPr>
            <a:normAutofit/>
          </a:bodyPr>
          <a:lstStyle/>
          <a:p>
            <a:pPr marL="118872" indent="0">
              <a:buNone/>
            </a:pPr>
            <a:r>
              <a:rPr lang="en-US" sz="2200" b="1" dirty="0"/>
              <a:t>Fact 1: </a:t>
            </a:r>
            <a:r>
              <a:rPr lang="en-US" sz="2200" i="1" dirty="0"/>
              <a:t>The only places in the New Testament where the word “antichrist” appears are in 1 John 2 and 4 and a singular mention in 2 John 7.  </a:t>
            </a:r>
          </a:p>
          <a:p>
            <a:pPr marL="697230" lvl="1" indent="-285750"/>
            <a:r>
              <a:rPr lang="en-US" sz="2000" dirty="0"/>
              <a:t>The word does not appear in Revelation.  </a:t>
            </a:r>
          </a:p>
          <a:p>
            <a:pPr marL="697230" lvl="1" indent="-285750"/>
            <a:r>
              <a:rPr lang="en-US" sz="2000" dirty="0"/>
              <a:t>Symbolically,, a “great red dragon” with seven heads and ten horns appears in Rev. 12:3.  </a:t>
            </a:r>
          </a:p>
          <a:p>
            <a:pPr marL="697230" lvl="1" indent="-285750"/>
            <a:r>
              <a:rPr lang="en-US" sz="2000" dirty="0"/>
              <a:t>He is said to be “the devil” and “Satan” (Rev. 12:9).  </a:t>
            </a:r>
          </a:p>
          <a:p>
            <a:pPr marL="697230" lvl="1" indent="-285750"/>
            <a:r>
              <a:rPr lang="en-US" sz="2000" dirty="0"/>
              <a:t>He is never called the “antichrist.” </a:t>
            </a:r>
          </a:p>
          <a:p>
            <a:pPr marL="697230" lvl="1" indent="-285750"/>
            <a:r>
              <a:rPr lang="en-US" sz="2000" dirty="0"/>
              <a:t>He is no representative of the devil who appears in boogeyman form to lead forces of evil immediately before the coming of Christ at any time.  </a:t>
            </a:r>
          </a:p>
          <a:p>
            <a:pPr marL="697230" lvl="1" indent="-285750"/>
            <a:r>
              <a:rPr lang="en-US" sz="2000" dirty="0"/>
              <a:t>In 2 Thessalonians Paul mentioned a “lawless one…whom the Lord will slay with the breath of His mouth” at His coming (2:8).  Paul never used the word “antichrist” in his writings.    </a:t>
            </a:r>
          </a:p>
        </p:txBody>
      </p:sp>
    </p:spTree>
    <p:extLst>
      <p:ext uri="{BB962C8B-B14F-4D97-AF65-F5344CB8AC3E}">
        <p14:creationId xmlns:p14="http://schemas.microsoft.com/office/powerpoint/2010/main" val="2677217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C528A-525B-384F-B5C6-3DD09C6EC2DC}"/>
              </a:ext>
            </a:extLst>
          </p:cNvPr>
          <p:cNvSpPr>
            <a:spLocks noGrp="1"/>
          </p:cNvSpPr>
          <p:nvPr>
            <p:ph idx="4294967295"/>
          </p:nvPr>
        </p:nvSpPr>
        <p:spPr>
          <a:xfrm>
            <a:off x="228600" y="228600"/>
            <a:ext cx="8897815" cy="6477000"/>
          </a:xfrm>
        </p:spPr>
        <p:txBody>
          <a:bodyPr>
            <a:normAutofit/>
          </a:bodyPr>
          <a:lstStyle/>
          <a:p>
            <a:pPr marL="118872" indent="0">
              <a:buNone/>
            </a:pPr>
            <a:r>
              <a:rPr lang="en-US" sz="2200" b="1" dirty="0"/>
              <a:t>Fact 2: </a:t>
            </a:r>
            <a:r>
              <a:rPr lang="en-US" sz="2200" i="1" dirty="0"/>
              <a:t>For John, antichrists were both plural and present among the readers.  </a:t>
            </a:r>
          </a:p>
          <a:p>
            <a:pPr marL="697230" lvl="1" indent="-285750"/>
            <a:r>
              <a:rPr lang="en-US" sz="1800" b="1" dirty="0"/>
              <a:t> </a:t>
            </a:r>
            <a:r>
              <a:rPr lang="en-US" sz="2000" dirty="0"/>
              <a:t>There were not just a few of them, there were many “false teachers.”</a:t>
            </a:r>
          </a:p>
          <a:p>
            <a:pPr marL="697230" lvl="1" indent="-285750"/>
            <a:r>
              <a:rPr lang="en-US" sz="2000" dirty="0"/>
              <a:t>  Antichrists were present with John and his readers, and although 2000 years have passed, they continue today.  </a:t>
            </a:r>
          </a:p>
          <a:p>
            <a:pPr marL="118872" indent="0">
              <a:buNone/>
            </a:pPr>
            <a:r>
              <a:rPr lang="en-US" sz="2200" b="1" dirty="0"/>
              <a:t>Fact 3: </a:t>
            </a:r>
            <a:r>
              <a:rPr lang="en-US" sz="2200" i="1" dirty="0"/>
              <a:t>In the same context when John spake about false prophets who had gone out into the world where John and his readers lived, the apostle spoke about antichrists</a:t>
            </a:r>
            <a:r>
              <a:rPr lang="en-US" sz="2200" dirty="0"/>
              <a:t> (1 Jn. 4:1-3).  </a:t>
            </a:r>
          </a:p>
          <a:p>
            <a:pPr marL="697230" lvl="1" indent="-285750"/>
            <a:r>
              <a:rPr lang="en-US" sz="2000" dirty="0"/>
              <a:t>Of the false prophets John says, “Every spirit that does not confess Jesus is not from God” (4:3).  </a:t>
            </a:r>
          </a:p>
          <a:p>
            <a:pPr marL="697230" lvl="1" indent="-285750"/>
            <a:r>
              <a:rPr lang="en-US" sz="2000" dirty="0"/>
              <a:t>These had refused to profess that Jesus had come in the flesh; they were antichrists.  </a:t>
            </a:r>
          </a:p>
          <a:p>
            <a:pPr marL="697230" lvl="1" indent="-285750"/>
            <a:r>
              <a:rPr lang="en-US" sz="2000" dirty="0"/>
              <a:t>They were “children of the devil” as opposed to “children of God.”</a:t>
            </a:r>
            <a:endParaRPr lang="en-US" sz="2000" b="1" dirty="0"/>
          </a:p>
          <a:p>
            <a:pPr marL="118872" indent="0">
              <a:buNone/>
            </a:pPr>
            <a:endParaRPr lang="en-US" sz="2200" dirty="0"/>
          </a:p>
        </p:txBody>
      </p:sp>
      <p:sp>
        <p:nvSpPr>
          <p:cNvPr id="5" name="TextBox 4">
            <a:extLst>
              <a:ext uri="{FF2B5EF4-FFF2-40B4-BE49-F238E27FC236}">
                <a16:creationId xmlns:a16="http://schemas.microsoft.com/office/drawing/2014/main" id="{DF2096BC-FFCC-E842-B01D-A67281887A77}"/>
              </a:ext>
            </a:extLst>
          </p:cNvPr>
          <p:cNvSpPr txBox="1"/>
          <p:nvPr/>
        </p:nvSpPr>
        <p:spPr>
          <a:xfrm>
            <a:off x="533400" y="4724400"/>
            <a:ext cx="8077200" cy="1446550"/>
          </a:xfrm>
          <a:prstGeom prst="rect">
            <a:avLst/>
          </a:prstGeom>
          <a:noFill/>
          <a:ln w="38100">
            <a:solidFill>
              <a:schemeClr val="accent1"/>
            </a:solidFill>
          </a:ln>
        </p:spPr>
        <p:txBody>
          <a:bodyPr wrap="square" rtlCol="0">
            <a:spAutoFit/>
          </a:bodyPr>
          <a:lstStyle/>
          <a:p>
            <a:r>
              <a:rPr lang="en-US" sz="2200" dirty="0"/>
              <a:t>“Since John is alone in his use of the term “antichrist,” let us allow him to define the word.  For John, many antichrists were in the world.  His alternate designation for the antichrists was “false prophets.”   </a:t>
            </a:r>
            <a:r>
              <a:rPr lang="en-US" sz="1600" dirty="0"/>
              <a:t>--- Duane Warden, Truth for Today Commentary</a:t>
            </a:r>
            <a:endParaRPr lang="en-US" sz="2200" dirty="0"/>
          </a:p>
        </p:txBody>
      </p:sp>
    </p:spTree>
    <p:extLst>
      <p:ext uri="{BB962C8B-B14F-4D97-AF65-F5344CB8AC3E}">
        <p14:creationId xmlns:p14="http://schemas.microsoft.com/office/powerpoint/2010/main" val="135178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1365</TotalTime>
  <Words>6753</Words>
  <Application>Microsoft Macintosh PowerPoint</Application>
  <PresentationFormat>On-screen Show (4:3)</PresentationFormat>
  <Paragraphs>538</Paragraphs>
  <Slides>32</Slides>
  <Notes>28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Abadi MT Condensed Extra Bold</vt:lpstr>
      <vt:lpstr>Aharoni</vt:lpstr>
      <vt:lpstr>Arial</vt:lpstr>
      <vt:lpstr>Arial Black</vt:lpstr>
      <vt:lpstr>Arial Narrow</vt:lpstr>
      <vt:lpstr>Calibri</vt:lpstr>
      <vt:lpstr>Corbel</vt:lpstr>
      <vt:lpstr>Wingdings</vt:lpstr>
      <vt:lpstr>Wingdings 2</vt:lpstr>
      <vt:lpstr>Wingdings 3</vt:lpstr>
      <vt:lpstr>Module</vt:lpstr>
      <vt:lpstr>Symphony of the Scriptures</vt:lpstr>
      <vt:lpstr> 2 John</vt:lpstr>
      <vt:lpstr>PowerPoint Presentation</vt:lpstr>
      <vt:lpstr>PowerPoint Presentation</vt:lpstr>
      <vt:lpstr>About the New Testament  “Canon”</vt:lpstr>
      <vt:lpstr>Introduction</vt:lpstr>
      <vt:lpstr>About the Antichrist (1 Jn 2:18-24; 4:1-3; 2 Jn 7)</vt:lpstr>
      <vt:lpstr>The Facts About the Antichrist</vt:lpstr>
      <vt:lpstr>PowerPoint Presentation</vt:lpstr>
      <vt:lpstr>Who wrote the book? </vt:lpstr>
      <vt:lpstr>Where are we?</vt:lpstr>
      <vt:lpstr>Why is 2 John so important?</vt:lpstr>
      <vt:lpstr>What’s the point?</vt:lpstr>
      <vt:lpstr>How do we apply this?</vt:lpstr>
      <vt:lpstr>Brief Outline</vt:lpstr>
      <vt:lpstr>Brief Outline</vt:lpstr>
      <vt:lpstr>Brief Outline</vt:lpstr>
      <vt:lpstr>Brief Outline</vt:lpstr>
      <vt:lpstr>Symphony of the Scriptures</vt:lpstr>
      <vt:lpstr> 3 John</vt:lpstr>
      <vt:lpstr>Introduction</vt:lpstr>
      <vt:lpstr>Who wrote the book? </vt:lpstr>
      <vt:lpstr>Where are we?</vt:lpstr>
      <vt:lpstr>Why is 3 John so important?</vt:lpstr>
      <vt:lpstr>What’s the point?</vt:lpstr>
      <vt:lpstr>How do we apply this?</vt:lpstr>
      <vt:lpstr> 3 John</vt:lpstr>
      <vt:lpstr>Brief Outline</vt:lpstr>
      <vt:lpstr>Brief Outline</vt:lpstr>
      <vt:lpstr>Brief Outline</vt:lpstr>
      <vt:lpstr>Brief Outline</vt:lpstr>
      <vt:lpstr>Conclusion - “A good testimony”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116</cp:revision>
  <cp:lastPrinted>2022-07-18T19:40:23Z</cp:lastPrinted>
  <dcterms:created xsi:type="dcterms:W3CDTF">2010-11-07T11:38:16Z</dcterms:created>
  <dcterms:modified xsi:type="dcterms:W3CDTF">2022-12-26T15:12:08Z</dcterms:modified>
</cp:coreProperties>
</file>